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6" r:id="rId2"/>
  </p:sldMasterIdLst>
  <p:notesMasterIdLst>
    <p:notesMasterId r:id="rId12"/>
  </p:notesMasterIdLst>
  <p:handoutMasterIdLst>
    <p:handoutMasterId r:id="rId13"/>
  </p:handoutMasterIdLst>
  <p:sldIdLst>
    <p:sldId id="261" r:id="rId3"/>
    <p:sldId id="272" r:id="rId4"/>
    <p:sldId id="289" r:id="rId5"/>
    <p:sldId id="274" r:id="rId6"/>
    <p:sldId id="285" r:id="rId7"/>
    <p:sldId id="279" r:id="rId8"/>
    <p:sldId id="290" r:id="rId9"/>
    <p:sldId id="277" r:id="rId10"/>
    <p:sldId id="275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65"/>
    <a:srgbClr val="98A4AE"/>
    <a:srgbClr val="768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5" autoAdjust="0"/>
    <p:restoredTop sz="71210" autoAdjust="0"/>
  </p:normalViewPr>
  <p:slideViewPr>
    <p:cSldViewPr snapToGrid="0" showGuides="1">
      <p:cViewPr varScale="1">
        <p:scale>
          <a:sx n="107" d="100"/>
          <a:sy n="107" d="100"/>
        </p:scale>
        <p:origin x="1092" y="78"/>
      </p:cViewPr>
      <p:guideLst>
        <p:guide orient="horz" pos="1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15.09.2020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334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15.09.2020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and </a:t>
            </a:r>
            <a:r>
              <a:rPr lang="de-DE" dirty="0" err="1"/>
              <a:t>welcome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Felix Denzinger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entitled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… . </a:t>
            </a:r>
          </a:p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a </a:t>
            </a:r>
            <a:r>
              <a:rPr lang="de-DE" dirty="0" err="1"/>
              <a:t>brief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motivates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inflammation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perivascular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and </a:t>
            </a:r>
            <a:r>
              <a:rPr lang="de-DE" dirty="0" err="1"/>
              <a:t>pertubations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plaque</a:t>
            </a:r>
            <a:r>
              <a:rPr lang="de-DE" dirty="0"/>
              <a:t> </a:t>
            </a:r>
            <a:r>
              <a:rPr lang="de-DE" dirty="0" err="1"/>
              <a:t>deposits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vessel</a:t>
            </a:r>
            <a:r>
              <a:rPr lang="de-DE" dirty="0"/>
              <a:t> wall.</a:t>
            </a:r>
          </a:p>
          <a:p>
            <a:r>
              <a:rPr lang="de-DE" dirty="0"/>
              <a:t>These </a:t>
            </a:r>
            <a:r>
              <a:rPr lang="de-DE" dirty="0" err="1"/>
              <a:t>plaque</a:t>
            </a:r>
            <a:r>
              <a:rPr lang="de-DE" dirty="0"/>
              <a:t> </a:t>
            </a:r>
            <a:r>
              <a:rPr lang="de-DE" dirty="0" err="1"/>
              <a:t>deposists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rupture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adverse </a:t>
            </a:r>
            <a:r>
              <a:rPr lang="de-DE" dirty="0" err="1"/>
              <a:t>events</a:t>
            </a:r>
            <a:r>
              <a:rPr lang="de-DE" dirty="0"/>
              <a:t> like </a:t>
            </a:r>
            <a:r>
              <a:rPr lang="de-DE" dirty="0" err="1"/>
              <a:t>stroke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myocardiac</a:t>
            </a:r>
            <a:r>
              <a:rPr lang="de-DE" dirty="0"/>
              <a:t> </a:t>
            </a:r>
            <a:r>
              <a:rPr lang="de-DE" dirty="0" err="1"/>
              <a:t>infarction</a:t>
            </a:r>
            <a:r>
              <a:rPr lang="de-DE" dirty="0"/>
              <a:t>.</a:t>
            </a:r>
          </a:p>
          <a:p>
            <a:r>
              <a:rPr lang="de-DE" dirty="0"/>
              <a:t>Also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narrow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lumen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in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malperfusion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heart</a:t>
            </a:r>
            <a:r>
              <a:rPr lang="de-DE" dirty="0"/>
              <a:t> </a:t>
            </a:r>
            <a:r>
              <a:rPr lang="de-DE" dirty="0" err="1"/>
              <a:t>muscle</a:t>
            </a:r>
            <a:r>
              <a:rPr lang="de-DE" dirty="0"/>
              <a:t> 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ischemia</a:t>
            </a:r>
            <a:r>
              <a:rPr lang="de-DE" dirty="0"/>
              <a:t>.</a:t>
            </a:r>
          </a:p>
          <a:p>
            <a:r>
              <a:rPr lang="de-DE" dirty="0"/>
              <a:t>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coronary</a:t>
            </a:r>
            <a:r>
              <a:rPr lang="de-DE" dirty="0"/>
              <a:t> CT </a:t>
            </a:r>
            <a:r>
              <a:rPr lang="de-DE" dirty="0" err="1"/>
              <a:t>angiography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clinical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2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score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sights</a:t>
            </a:r>
            <a:r>
              <a:rPr lang="de-DE" dirty="0"/>
              <a:t> 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score </a:t>
            </a:r>
            <a:r>
              <a:rPr lang="de-DE" dirty="0" err="1"/>
              <a:t>which</a:t>
            </a:r>
            <a:r>
              <a:rPr lang="de-DE" dirty="0"/>
              <a:t> stands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artery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reporting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. </a:t>
            </a:r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artery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final score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clinician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also </a:t>
            </a:r>
            <a:r>
              <a:rPr lang="de-DE" dirty="0" err="1"/>
              <a:t>reflects</a:t>
            </a:r>
            <a:r>
              <a:rPr lang="de-DE" dirty="0"/>
              <a:t> a qualitative 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CAD-RADS 0 and 1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wall </a:t>
            </a:r>
            <a:r>
              <a:rPr lang="de-DE" dirty="0" err="1"/>
              <a:t>irregularities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classified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minimal </a:t>
            </a:r>
            <a:r>
              <a:rPr lang="de-DE" dirty="0" err="1"/>
              <a:t>stenosis</a:t>
            </a:r>
            <a:r>
              <a:rPr lang="de-DE" dirty="0"/>
              <a:t>.</a:t>
            </a:r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grades </a:t>
            </a:r>
            <a:r>
              <a:rPr lang="de-DE" dirty="0" err="1"/>
              <a:t>with</a:t>
            </a:r>
            <a:r>
              <a:rPr lang="de-DE" dirty="0"/>
              <a:t> 0 </a:t>
            </a:r>
            <a:r>
              <a:rPr lang="de-DE" dirty="0" err="1"/>
              <a:t>standing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artery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, 1 and 2 </a:t>
            </a:r>
            <a:r>
              <a:rPr lang="de-DE" dirty="0" err="1"/>
              <a:t>for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non-</a:t>
            </a:r>
            <a:r>
              <a:rPr lang="de-DE" dirty="0" err="1"/>
              <a:t>obstructive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artery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and </a:t>
            </a:r>
            <a:r>
              <a:rPr lang="de-DE" dirty="0" err="1"/>
              <a:t>with</a:t>
            </a:r>
            <a:r>
              <a:rPr lang="de-DE" dirty="0"/>
              <a:t> 3-5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an </a:t>
            </a:r>
            <a:r>
              <a:rPr lang="de-DE" dirty="0" err="1"/>
              <a:t>obstructive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artery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. </a:t>
            </a:r>
          </a:p>
          <a:p>
            <a:r>
              <a:rPr lang="de-DE" dirty="0"/>
              <a:t>The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clinical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relevant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out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differentiatiating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CAD </a:t>
            </a:r>
            <a:r>
              <a:rPr lang="de-DE" dirty="0" err="1"/>
              <a:t>or</a:t>
            </a:r>
            <a:r>
              <a:rPr lang="de-DE" dirty="0"/>
              <a:t> not and </a:t>
            </a:r>
            <a:r>
              <a:rPr lang="de-DE" dirty="0" err="1"/>
              <a:t>the</a:t>
            </a:r>
            <a:r>
              <a:rPr lang="de-DE" dirty="0"/>
              <a:t> hold out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differentiation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an invasive </a:t>
            </a:r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not. TODO: Differentiation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patientwise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grade and qualitative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1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leverage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CT </a:t>
            </a:r>
            <a:r>
              <a:rPr lang="de-DE" dirty="0" err="1"/>
              <a:t>angiography</a:t>
            </a:r>
            <a:r>
              <a:rPr lang="de-DE" dirty="0"/>
              <a:t> and </a:t>
            </a:r>
            <a:r>
              <a:rPr lang="de-DE" dirty="0" err="1"/>
              <a:t>calcium</a:t>
            </a:r>
            <a:r>
              <a:rPr lang="de-DE" dirty="0"/>
              <a:t> </a:t>
            </a:r>
            <a:r>
              <a:rPr lang="de-DE" dirty="0" err="1"/>
              <a:t>scoring</a:t>
            </a:r>
            <a:r>
              <a:rPr lang="de-DE" dirty="0"/>
              <a:t> 2828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grade </a:t>
            </a:r>
            <a:r>
              <a:rPr lang="de-DE" dirty="0" err="1"/>
              <a:t>labels</a:t>
            </a:r>
            <a:r>
              <a:rPr lang="de-DE" dirty="0"/>
              <a:t> on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artery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. 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agatston</a:t>
            </a:r>
            <a:r>
              <a:rPr lang="de-DE" dirty="0"/>
              <a:t> and CAD-RADS score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task</a:t>
            </a:r>
            <a:r>
              <a:rPr lang="de-DE" dirty="0"/>
              <a:t> at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-level CAD-RADS score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and network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4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CT </a:t>
            </a:r>
            <a:r>
              <a:rPr lang="de-DE" dirty="0" err="1"/>
              <a:t>angiography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.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centerlines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vasculature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extracted</a:t>
            </a:r>
            <a:r>
              <a:rPr lang="de-DE" dirty="0"/>
              <a:t>.</a:t>
            </a:r>
          </a:p>
          <a:p>
            <a:r>
              <a:rPr lang="de-DE" dirty="0"/>
              <a:t>Next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subsegments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centerlines</a:t>
            </a:r>
            <a:r>
              <a:rPr lang="de-DE" dirty="0"/>
              <a:t> MPR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stacks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stacking orthogonal planes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centerline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vessel</a:t>
            </a:r>
            <a:r>
              <a:rPr lang="de-DE" dirty="0"/>
              <a:t>. The </a:t>
            </a:r>
            <a:r>
              <a:rPr lang="de-DE" dirty="0" err="1"/>
              <a:t>vessel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subsegments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all </a:t>
            </a:r>
            <a:r>
              <a:rPr lang="de-DE" dirty="0" err="1"/>
              <a:t>subsegments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resized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processable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network.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2.5D </a:t>
            </a:r>
            <a:r>
              <a:rPr lang="de-DE" dirty="0" err="1"/>
              <a:t>convolutional</a:t>
            </a:r>
            <a:r>
              <a:rPr lang="de-DE" dirty="0"/>
              <a:t> CNN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orthogonal </a:t>
            </a:r>
            <a:r>
              <a:rPr lang="de-DE" dirty="0" err="1"/>
              <a:t>crosssectional</a:t>
            </a:r>
            <a:r>
              <a:rPr lang="de-DE" dirty="0"/>
              <a:t> </a:t>
            </a:r>
            <a:r>
              <a:rPr lang="de-DE" dirty="0" err="1"/>
              <a:t>views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MPR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. After </a:t>
            </a:r>
            <a:r>
              <a:rPr lang="de-DE" dirty="0" err="1"/>
              <a:t>extracting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subsegment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an MLP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regress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. </a:t>
            </a:r>
          </a:p>
          <a:p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subsegment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global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. This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motivated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score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lesion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.</a:t>
            </a:r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score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regressed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pooled</a:t>
            </a:r>
            <a:r>
              <a:rPr lang="de-DE" dirty="0"/>
              <a:t> feature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calcification</a:t>
            </a:r>
            <a:r>
              <a:rPr lang="de-DE" dirty="0"/>
              <a:t> score </a:t>
            </a:r>
            <a:r>
              <a:rPr lang="de-DE" dirty="0" err="1"/>
              <a:t>as</a:t>
            </a:r>
            <a:r>
              <a:rPr lang="de-DE" dirty="0"/>
              <a:t> an additional </a:t>
            </a:r>
            <a:r>
              <a:rPr lang="de-DE" dirty="0" err="1"/>
              <a:t>auxilliary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.</a:t>
            </a:r>
          </a:p>
          <a:p>
            <a:r>
              <a:rPr lang="de-DE" dirty="0"/>
              <a:t>So </a:t>
            </a:r>
            <a:r>
              <a:rPr lang="de-DE" dirty="0" err="1"/>
              <a:t>summerizing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leverages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coronary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.</a:t>
            </a:r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auxilliary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in a multi-task </a:t>
            </a:r>
            <a:r>
              <a:rPr lang="de-DE" dirty="0" err="1"/>
              <a:t>setup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score </a:t>
            </a:r>
            <a:r>
              <a:rPr lang="de-DE" dirty="0" err="1"/>
              <a:t>prediction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r>
              <a:rPr lang="de-DE" dirty="0"/>
              <a:t>Also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ist </a:t>
            </a: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lumen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,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a potential source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downside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DL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box,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visualizationtechniques</a:t>
            </a:r>
            <a:r>
              <a:rPr lang="de-DE" dirty="0"/>
              <a:t>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  <a:p>
            <a:r>
              <a:rPr lang="de-DE" dirty="0"/>
              <a:t>After </a:t>
            </a:r>
            <a:r>
              <a:rPr lang="de-DE" dirty="0" err="1"/>
              <a:t>presenting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4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a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patient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predicts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lesion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patient</a:t>
            </a:r>
            <a:r>
              <a:rPr lang="de-DE" dirty="0"/>
              <a:t>.</a:t>
            </a:r>
          </a:p>
          <a:p>
            <a:r>
              <a:rPr lang="de-DE" dirty="0"/>
              <a:t>Also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on a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score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auxilliary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.</a:t>
            </a:r>
          </a:p>
          <a:p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auxilliary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outperform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.</a:t>
            </a:r>
          </a:p>
          <a:p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out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enhanced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calification</a:t>
            </a:r>
            <a:r>
              <a:rPr lang="de-DE" dirty="0"/>
              <a:t> grade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</a:p>
          <a:p>
            <a:r>
              <a:rPr lang="de-DE" dirty="0" err="1"/>
              <a:t>Unfortunately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not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and </a:t>
            </a:r>
            <a:r>
              <a:rPr lang="de-DE" dirty="0" err="1"/>
              <a:t>relabeling</a:t>
            </a:r>
            <a:r>
              <a:rPr lang="de-DE" dirty="0"/>
              <a:t> on a </a:t>
            </a:r>
            <a:r>
              <a:rPr lang="de-DE" dirty="0" err="1"/>
              <a:t>lesion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was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 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score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but not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CAD-RADS 0 and 1.</a:t>
            </a:r>
          </a:p>
          <a:p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atmost</a:t>
            </a:r>
            <a:r>
              <a:rPr lang="de-DE" dirty="0"/>
              <a:t> 15x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93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missclassifications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CAD-RADS 0 and 1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takeaway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CAD-RADS 5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.</a:t>
            </a:r>
          </a:p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imbalance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but also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relies</a:t>
            </a:r>
            <a:r>
              <a:rPr lang="de-DE" dirty="0"/>
              <a:t> on a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centerline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vessel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occluded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81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Summarizing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score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and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levaraging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auxilliary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.</a:t>
            </a:r>
          </a:p>
          <a:p>
            <a:r>
              <a:rPr lang="de-DE" dirty="0" err="1"/>
              <a:t>Furthermore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time </a:t>
            </a:r>
            <a:r>
              <a:rPr lang="de-DE" dirty="0" err="1"/>
              <a:t>augmentation</a:t>
            </a:r>
            <a:r>
              <a:rPr lang="de-DE" dirty="0"/>
              <a:t> and </a:t>
            </a:r>
            <a:r>
              <a:rPr lang="de-DE" dirty="0" err="1"/>
              <a:t>culprit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stenosis</a:t>
            </a:r>
            <a:r>
              <a:rPr lang="de-DE" dirty="0"/>
              <a:t> grade score but also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09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watching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and am happy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sessions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9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3202" y="2543265"/>
            <a:ext cx="2352753" cy="2390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2" y="1055931"/>
            <a:ext cx="8323578" cy="382086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  <a:endParaRPr lang="de-DE" dirty="0"/>
          </a:p>
        </p:txBody>
      </p:sp>
      <p:sp>
        <p:nvSpPr>
          <p:cNvPr id="4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3470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84720" y="4232956"/>
            <a:ext cx="1437368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1" y="1055931"/>
            <a:ext cx="4162211" cy="37980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09067" y="1055688"/>
            <a:ext cx="4093633" cy="37982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/>
            </a:lvl1pPr>
          </a:lstStyle>
          <a:p>
            <a:r>
              <a:rPr lang="en-US" noProof="0" dirty="0"/>
              <a:t>Figure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088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09600" y="986039"/>
            <a:ext cx="8934400" cy="39526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2" y="1055931"/>
            <a:ext cx="8323578" cy="379800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1" y="1055931"/>
            <a:ext cx="4162211" cy="379038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09067" y="1055688"/>
            <a:ext cx="4093633" cy="37906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/>
            </a:lvl1pPr>
          </a:lstStyle>
          <a:p>
            <a:r>
              <a:rPr lang="en-US" noProof="0" dirty="0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98576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emf"/><Relationship Id="rId11" Type="http://schemas.openxmlformats.org/officeDocument/2006/relationships/image" Target="../media/image7.svg"/><Relationship Id="rId5" Type="http://schemas.openxmlformats.org/officeDocument/2006/relationships/theme" Target="../theme/them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 descr="FAU_Logo_Tech_englisch_DinA4_RGB.emf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7031249" y="192299"/>
            <a:ext cx="1707742" cy="446721"/>
          </a:xfrm>
          <a:prstGeom prst="rect">
            <a:avLst/>
          </a:prstGeom>
        </p:spPr>
      </p:pic>
      <p:sp>
        <p:nvSpPr>
          <p:cNvPr id="56" name="Rechteck 55"/>
          <p:cNvSpPr/>
          <p:nvPr userDrawn="1"/>
        </p:nvSpPr>
        <p:spPr>
          <a:xfrm>
            <a:off x="0" y="987573"/>
            <a:ext cx="190500" cy="97219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08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4" y="188339"/>
            <a:ext cx="1715260" cy="601338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3B683D6-6F81-42AA-B272-BD8D23B9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 descr="FAU_Logo_Tech_englisch_DinA4_RGB.emf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811096" y="94679"/>
            <a:ext cx="1070967" cy="280150"/>
          </a:xfrm>
          <a:prstGeom prst="rect">
            <a:avLst/>
          </a:prstGeom>
        </p:spPr>
      </p:pic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9" y="83389"/>
            <a:ext cx="969655" cy="339943"/>
          </a:xfrm>
          <a:prstGeom prst="rect">
            <a:avLst/>
          </a:prstGeom>
        </p:spPr>
      </p:pic>
      <p:sp>
        <p:nvSpPr>
          <p:cNvPr id="19" name="Textfeld 18"/>
          <p:cNvSpPr txBox="1"/>
          <p:nvPr userDrawn="1"/>
        </p:nvSpPr>
        <p:spPr>
          <a:xfrm>
            <a:off x="5355240" y="4967867"/>
            <a:ext cx="392471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00" noProof="0" dirty="0">
                <a:solidFill>
                  <a:srgbClr val="003865"/>
                </a:solidFill>
              </a:rPr>
              <a:t>Angiography and Vessel Analysis A | Poster Session 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900" dirty="0" err="1">
              <a:solidFill>
                <a:srgbClr val="003865"/>
              </a:solidFill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89" y="4967868"/>
            <a:ext cx="6121182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FontTx/>
              <a:buNone/>
            </a:pPr>
            <a:r>
              <a:rPr lang="en-US" sz="900" noProof="0" dirty="0">
                <a:solidFill>
                  <a:srgbClr val="003865"/>
                </a:solidFill>
              </a:rPr>
              <a:t>Denzinger et al. | Pattern Recognition Lab | Automatic CAD-RADS Scoring using DL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8309221" y="4967868"/>
            <a:ext cx="62938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FontTx/>
              <a:buNone/>
            </a:pPr>
            <a:fld id="{0759437E-DD65-47AE-A718-65B9481C0A9E}" type="slidenum">
              <a:rPr lang="de-DE" sz="900" smtClean="0">
                <a:solidFill>
                  <a:srgbClr val="003865"/>
                </a:solidFill>
              </a:rPr>
              <a:pPr marL="0" indent="0" algn="r">
                <a:buFontTx/>
                <a:buNone/>
              </a:pPr>
              <a:t>‹#›</a:t>
            </a:fld>
            <a:endParaRPr lang="de-DE" sz="900" dirty="0">
              <a:solidFill>
                <a:srgbClr val="003865"/>
              </a:solidFill>
            </a:endParaRP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5D53971-9B17-4877-A8F9-C5B462741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9344" y="109860"/>
            <a:ext cx="1372330" cy="3220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7FEAB38-748C-4504-BEEF-0B11F500457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7344" y="109860"/>
            <a:ext cx="1925688" cy="32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B3207-24AE-492E-AB62-2D9D66249B2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088702" y="37133"/>
            <a:ext cx="1372330" cy="476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7" r:id="rId3"/>
    <p:sldLayoutId id="2147483665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CAD-RADS Scoring using Deep Learning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Untertitel 5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b="1" dirty="0"/>
                  <a:t>Felix Denzinger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p>
                  </m:oMath>
                </a14:m>
                <a:r>
                  <a:rPr lang="en-US" sz="1200" dirty="0"/>
                  <a:t>, Michael Wels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, Katharina Breininger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p>
                  </m:oMath>
                </a14:m>
                <a:r>
                  <a:rPr lang="en-US" sz="1200" dirty="0"/>
                  <a:t>, Mehmet A. Gülsün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, Florian André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200" dirty="0"/>
                  <a:t>, Sebastian </a:t>
                </a:r>
                <a:r>
                  <a:rPr lang="en-US" sz="1200" dirty="0" err="1"/>
                  <a:t>Buß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200" dirty="0"/>
                  <a:t>, Johannes Görich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200" dirty="0"/>
                  <a:t>, Michael </a:t>
                </a:r>
                <a:r>
                  <a:rPr lang="en-US" sz="1200" dirty="0" err="1"/>
                  <a:t>Sühling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, Andreas Maier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9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900" dirty="0"/>
                  <a:t>Pattern Recognition Lab, Friedrich-Alexander-Universität Erlangen-</a:t>
                </a:r>
                <a:r>
                  <a:rPr lang="de-DE" sz="900" dirty="0" err="1"/>
                  <a:t>Nuremberg</a:t>
                </a:r>
                <a:r>
                  <a:rPr lang="de-DE" sz="900" dirty="0"/>
                  <a:t>, Erlangen, Germany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900" dirty="0" err="1"/>
                  <a:t>Computed</a:t>
                </a:r>
                <a:r>
                  <a:rPr lang="de-DE" sz="900" dirty="0"/>
                  <a:t> </a:t>
                </a:r>
                <a:r>
                  <a:rPr lang="de-DE" sz="900" dirty="0" err="1"/>
                  <a:t>Tomography</a:t>
                </a:r>
                <a:r>
                  <a:rPr lang="de-DE" sz="900" dirty="0"/>
                  <a:t>, Siemens </a:t>
                </a:r>
                <a:r>
                  <a:rPr lang="de-DE" sz="900" dirty="0" err="1"/>
                  <a:t>Healthineers</a:t>
                </a:r>
                <a:r>
                  <a:rPr lang="de-DE" sz="900" dirty="0"/>
                  <a:t>, Forchheim, Germany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900" dirty="0"/>
                  <a:t>Das Radiologische Zentrum - Radiology Center, Sinsheim-Eberbach-Erbach-Walldorf-Heidelberg, Germany</a:t>
                </a:r>
                <a:endParaRPr lang="de-DE" sz="900" i="1" dirty="0"/>
              </a:p>
            </p:txBody>
          </p:sp>
        </mc:Choice>
        <mc:Fallback>
          <p:sp>
            <p:nvSpPr>
              <p:cNvPr id="6" name="Untertitel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1064" t="-8511" r="-8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6DBA2309-BF29-44A7-B21D-DAD663C9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750" y="265745"/>
            <a:ext cx="2033270" cy="4771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B3A219-13FA-41AD-89D1-8C8F54BE2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301330"/>
            <a:ext cx="2141220" cy="358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2BB06-39D5-4206-835A-6EA775917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46" y="3390900"/>
            <a:ext cx="3357672" cy="1165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8184" y="520268"/>
            <a:ext cx="5765640" cy="291565"/>
          </a:xfrm>
        </p:spPr>
        <p:txBody>
          <a:bodyPr/>
          <a:lstStyle/>
          <a:p>
            <a:r>
              <a:rPr lang="de-DE" sz="2400" dirty="0"/>
              <a:t>M</a:t>
            </a:r>
            <a:r>
              <a:rPr lang="en-US" sz="2400" dirty="0" err="1"/>
              <a:t>edical</a:t>
            </a:r>
            <a:r>
              <a:rPr lang="en-US" sz="2400" dirty="0"/>
              <a:t> Background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94C031B-3B41-45CB-AE3D-EBE8E76FEB3C}"/>
              </a:ext>
            </a:extLst>
          </p:cNvPr>
          <p:cNvSpPr/>
          <p:nvPr/>
        </p:nvSpPr>
        <p:spPr>
          <a:xfrm>
            <a:off x="936323" y="3111583"/>
            <a:ext cx="1452793" cy="65585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Inflammation </a:t>
            </a:r>
            <a:r>
              <a:rPr lang="de-DE" sz="1200" b="1" dirty="0" err="1"/>
              <a:t>of</a:t>
            </a:r>
            <a:r>
              <a:rPr lang="de-DE" sz="1200" b="1" dirty="0"/>
              <a:t> </a:t>
            </a:r>
            <a:r>
              <a:rPr lang="de-DE" sz="1200" b="1" dirty="0" err="1"/>
              <a:t>Perivascular</a:t>
            </a:r>
            <a:r>
              <a:rPr lang="de-DE" sz="1200" b="1" dirty="0"/>
              <a:t> Tissue</a:t>
            </a:r>
            <a:endParaRPr lang="en-US" sz="1200" b="1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9E3CB39-6D90-4E13-AF99-FB519A8384F0}"/>
              </a:ext>
            </a:extLst>
          </p:cNvPr>
          <p:cNvSpPr/>
          <p:nvPr/>
        </p:nvSpPr>
        <p:spPr>
          <a:xfrm>
            <a:off x="2471826" y="3370310"/>
            <a:ext cx="254722" cy="1769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3FC2358-24C7-4D6C-88E7-C0AE21B27861}"/>
              </a:ext>
            </a:extLst>
          </p:cNvPr>
          <p:cNvSpPr/>
          <p:nvPr/>
        </p:nvSpPr>
        <p:spPr>
          <a:xfrm>
            <a:off x="2809258" y="3111582"/>
            <a:ext cx="1452793" cy="65585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Plaque Aggregation</a:t>
            </a:r>
            <a:endParaRPr lang="en-US" sz="1200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DE7C7E-3692-43AD-8E96-2BAC21161970}"/>
              </a:ext>
            </a:extLst>
          </p:cNvPr>
          <p:cNvSpPr/>
          <p:nvPr/>
        </p:nvSpPr>
        <p:spPr>
          <a:xfrm>
            <a:off x="4995049" y="2491450"/>
            <a:ext cx="1452793" cy="65585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/>
              <a:t>Rupture</a:t>
            </a:r>
            <a:r>
              <a:rPr lang="de-DE" sz="1200" b="1" dirty="0"/>
              <a:t> </a:t>
            </a:r>
            <a:r>
              <a:rPr lang="de-DE" sz="1200" b="1" dirty="0" err="1"/>
              <a:t>leading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</a:t>
            </a:r>
            <a:r>
              <a:rPr lang="de-DE" sz="1200" b="1" dirty="0" err="1"/>
              <a:t>Stroke</a:t>
            </a:r>
            <a:r>
              <a:rPr lang="de-DE" sz="1200" b="1" dirty="0"/>
              <a:t>/MI</a:t>
            </a:r>
            <a:endParaRPr lang="en-US" sz="1200" b="1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B6A4471-9B34-4E94-8D10-9DA163FCB8E0}"/>
              </a:ext>
            </a:extLst>
          </p:cNvPr>
          <p:cNvSpPr/>
          <p:nvPr/>
        </p:nvSpPr>
        <p:spPr>
          <a:xfrm>
            <a:off x="4998583" y="3698240"/>
            <a:ext cx="1452793" cy="65585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/>
              <a:t>Blockage</a:t>
            </a:r>
            <a:r>
              <a:rPr lang="de-DE" sz="1200" b="1" dirty="0"/>
              <a:t> </a:t>
            </a:r>
            <a:r>
              <a:rPr lang="de-DE" sz="1200" b="1" dirty="0" err="1"/>
              <a:t>leading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</a:t>
            </a:r>
            <a:r>
              <a:rPr lang="de-DE" sz="1200" b="1" dirty="0" err="1"/>
              <a:t>Ischemia</a:t>
            </a:r>
            <a:endParaRPr lang="en-US" sz="1200" b="1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ECD62551-CF3C-45E7-86A9-49E195743189}"/>
              </a:ext>
            </a:extLst>
          </p:cNvPr>
          <p:cNvSpPr/>
          <p:nvPr/>
        </p:nvSpPr>
        <p:spPr>
          <a:xfrm rot="19098740">
            <a:off x="4494398" y="2881676"/>
            <a:ext cx="254722" cy="1769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D3E9951-97E5-4663-A71F-650D0DBF6524}"/>
              </a:ext>
            </a:extLst>
          </p:cNvPr>
          <p:cNvSpPr/>
          <p:nvPr/>
        </p:nvSpPr>
        <p:spPr>
          <a:xfrm rot="2136735">
            <a:off x="4500081" y="3829269"/>
            <a:ext cx="254722" cy="1769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B67E8A2-B1C6-4E92-913C-54C21342CC29}"/>
              </a:ext>
            </a:extLst>
          </p:cNvPr>
          <p:cNvSpPr/>
          <p:nvPr/>
        </p:nvSpPr>
        <p:spPr>
          <a:xfrm>
            <a:off x="7075436" y="3106839"/>
            <a:ext cx="1452793" cy="65585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/>
              <a:t>Predict</a:t>
            </a:r>
            <a:r>
              <a:rPr lang="de-DE" sz="1200" b="1" dirty="0"/>
              <a:t> Patient Management Score</a:t>
            </a:r>
            <a:endParaRPr lang="en-US" sz="1200" b="1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756A84E0-61D3-4873-9B03-EE9C346860AA}"/>
              </a:ext>
            </a:extLst>
          </p:cNvPr>
          <p:cNvSpPr/>
          <p:nvPr/>
        </p:nvSpPr>
        <p:spPr>
          <a:xfrm rot="2136735">
            <a:off x="6692942" y="2907553"/>
            <a:ext cx="254722" cy="1769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F88A44C-284C-4D9B-9921-273DBFEAFD4B}"/>
              </a:ext>
            </a:extLst>
          </p:cNvPr>
          <p:cNvSpPr/>
          <p:nvPr/>
        </p:nvSpPr>
        <p:spPr>
          <a:xfrm rot="19098740">
            <a:off x="6694048" y="3786895"/>
            <a:ext cx="254722" cy="1769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B2D248-B949-49D9-9AE7-CE9BAC748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5" y="1212779"/>
            <a:ext cx="2557341" cy="12786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A539E05-2C52-4CC0-98E0-32A328893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198" y="811833"/>
            <a:ext cx="1575145" cy="16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8184" y="520268"/>
            <a:ext cx="5765640" cy="291565"/>
          </a:xfrm>
        </p:spPr>
        <p:txBody>
          <a:bodyPr/>
          <a:lstStyle/>
          <a:p>
            <a:r>
              <a:rPr lang="de-DE" sz="2400" dirty="0"/>
              <a:t>Medical Background: CAD-RADS</a:t>
            </a:r>
            <a:endParaRPr lang="en-US" sz="2400" dirty="0"/>
          </a:p>
        </p:txBody>
      </p:sp>
      <p:sp>
        <p:nvSpPr>
          <p:cNvPr id="49" name="Rechteck: abgerundete Ecken 31">
            <a:extLst>
              <a:ext uri="{FF2B5EF4-FFF2-40B4-BE49-F238E27FC236}">
                <a16:creationId xmlns:a16="http://schemas.microsoft.com/office/drawing/2014/main" id="{DD5BA0A4-F31B-48E7-A984-6067F44A3591}"/>
              </a:ext>
            </a:extLst>
          </p:cNvPr>
          <p:cNvSpPr/>
          <p:nvPr/>
        </p:nvSpPr>
        <p:spPr>
          <a:xfrm>
            <a:off x="575462" y="1446106"/>
            <a:ext cx="1068300" cy="2010845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b="1" dirty="0" err="1"/>
              <a:t>C</a:t>
            </a:r>
            <a:r>
              <a:rPr lang="de-DE" sz="1400" dirty="0" err="1"/>
              <a:t>oronary</a:t>
            </a:r>
            <a:r>
              <a:rPr lang="de-DE" sz="1400" dirty="0"/>
              <a:t> </a:t>
            </a:r>
            <a:r>
              <a:rPr lang="de-DE" sz="1400" b="1" dirty="0" err="1"/>
              <a:t>A</a:t>
            </a:r>
            <a:r>
              <a:rPr lang="de-DE" sz="1400" dirty="0" err="1"/>
              <a:t>rtery</a:t>
            </a:r>
            <a:r>
              <a:rPr lang="de-DE" sz="1400" dirty="0"/>
              <a:t> </a:t>
            </a:r>
            <a:r>
              <a:rPr lang="de-DE" sz="1400" b="1" dirty="0"/>
              <a:t>D</a:t>
            </a:r>
            <a:r>
              <a:rPr lang="de-DE" sz="1400" dirty="0"/>
              <a:t>isease</a:t>
            </a:r>
          </a:p>
          <a:p>
            <a:r>
              <a:rPr lang="de-DE" sz="1400" dirty="0"/>
              <a:t>-</a:t>
            </a:r>
            <a:r>
              <a:rPr lang="de-DE" sz="1400" b="1" dirty="0"/>
              <a:t>R</a:t>
            </a:r>
            <a:r>
              <a:rPr lang="de-DE" sz="1400" dirty="0"/>
              <a:t>eporting </a:t>
            </a:r>
            <a:r>
              <a:rPr lang="de-DE" sz="1400" b="1" dirty="0"/>
              <a:t>A</a:t>
            </a:r>
            <a:r>
              <a:rPr lang="de-DE" sz="1400" dirty="0"/>
              <a:t>nd </a:t>
            </a:r>
          </a:p>
          <a:p>
            <a:r>
              <a:rPr lang="de-DE" sz="1400" b="1" dirty="0"/>
              <a:t>D</a:t>
            </a:r>
            <a:r>
              <a:rPr lang="de-DE" sz="1400" dirty="0"/>
              <a:t>ata </a:t>
            </a:r>
            <a:r>
              <a:rPr lang="de-DE" sz="1400" b="1" dirty="0"/>
              <a:t>S</a:t>
            </a:r>
            <a:r>
              <a:rPr lang="de-DE" sz="1400" dirty="0"/>
              <a:t>ystem</a:t>
            </a:r>
          </a:p>
        </p:txBody>
      </p:sp>
      <p:sp>
        <p:nvSpPr>
          <p:cNvPr id="59" name="Rechteck: abgerundete Ecken 31">
            <a:extLst>
              <a:ext uri="{FF2B5EF4-FFF2-40B4-BE49-F238E27FC236}">
                <a16:creationId xmlns:a16="http://schemas.microsoft.com/office/drawing/2014/main" id="{C349296E-4FFF-4F8E-BE13-FA78CE8E95D9}"/>
              </a:ext>
            </a:extLst>
          </p:cNvPr>
          <p:cNvSpPr/>
          <p:nvPr/>
        </p:nvSpPr>
        <p:spPr>
          <a:xfrm>
            <a:off x="865934" y="4109589"/>
            <a:ext cx="2780861" cy="350689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Rule-out: CAD-RADS 0 </a:t>
            </a:r>
            <a:r>
              <a:rPr lang="de-DE" sz="1400" dirty="0" err="1"/>
              <a:t>vs</a:t>
            </a:r>
            <a:r>
              <a:rPr lang="de-DE" sz="1400" dirty="0"/>
              <a:t> 1-5</a:t>
            </a:r>
          </a:p>
        </p:txBody>
      </p:sp>
      <p:sp>
        <p:nvSpPr>
          <p:cNvPr id="60" name="Rechteck: abgerundete Ecken 31">
            <a:extLst>
              <a:ext uri="{FF2B5EF4-FFF2-40B4-BE49-F238E27FC236}">
                <a16:creationId xmlns:a16="http://schemas.microsoft.com/office/drawing/2014/main" id="{5FD2CCB3-4DE4-4DB0-AF9C-34B48541D881}"/>
              </a:ext>
            </a:extLst>
          </p:cNvPr>
          <p:cNvSpPr/>
          <p:nvPr/>
        </p:nvSpPr>
        <p:spPr>
          <a:xfrm>
            <a:off x="5499511" y="4112374"/>
            <a:ext cx="2877662" cy="350689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Hold-out: CAD-RADS 0-2 </a:t>
            </a:r>
            <a:r>
              <a:rPr lang="de-DE" sz="1400" dirty="0" err="1"/>
              <a:t>vs</a:t>
            </a:r>
            <a:r>
              <a:rPr lang="de-DE" sz="1400" dirty="0"/>
              <a:t> 3-5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28EAA0-A2B8-424F-8494-1B89B1E0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49" y="1051188"/>
            <a:ext cx="1815478" cy="907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68158C-AE2B-4611-A62E-1BE526648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49" y="1835480"/>
            <a:ext cx="1815478" cy="907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3DB5F5-1C64-47E7-92BD-2B819F66A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49" y="2611744"/>
            <a:ext cx="1815478" cy="9077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E00F1A-5A48-4C57-A4EF-0C4B63562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865" y="1070220"/>
            <a:ext cx="1815477" cy="9077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02B402-1248-4BC1-AA6B-88881DB17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396" y="1832329"/>
            <a:ext cx="1815477" cy="9077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4D086D-4109-40FF-9620-A375EADDD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5395" y="2617309"/>
            <a:ext cx="1815477" cy="90773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370388-D5A6-4A40-B4DC-C6868A429D38}"/>
              </a:ext>
            </a:extLst>
          </p:cNvPr>
          <p:cNvCxnSpPr>
            <a:cxnSpLocks/>
          </p:cNvCxnSpPr>
          <p:nvPr/>
        </p:nvCxnSpPr>
        <p:spPr>
          <a:xfrm>
            <a:off x="1797050" y="1996174"/>
            <a:ext cx="7155292" cy="3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76C8A1-7066-41F5-B36A-1663425D198A}"/>
              </a:ext>
            </a:extLst>
          </p:cNvPr>
          <p:cNvCxnSpPr>
            <a:cxnSpLocks/>
          </p:cNvCxnSpPr>
          <p:nvPr/>
        </p:nvCxnSpPr>
        <p:spPr>
          <a:xfrm>
            <a:off x="1797050" y="2779558"/>
            <a:ext cx="7187042" cy="13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33F3BE-1B78-416F-AC45-058E34EAC897}"/>
              </a:ext>
            </a:extLst>
          </p:cNvPr>
          <p:cNvCxnSpPr/>
          <p:nvPr/>
        </p:nvCxnSpPr>
        <p:spPr>
          <a:xfrm>
            <a:off x="3416300" y="1189037"/>
            <a:ext cx="0" cy="250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638B54-4FB3-40CC-958D-AA400E058078}"/>
              </a:ext>
            </a:extLst>
          </p:cNvPr>
          <p:cNvCxnSpPr/>
          <p:nvPr/>
        </p:nvCxnSpPr>
        <p:spPr>
          <a:xfrm>
            <a:off x="5467350" y="1189037"/>
            <a:ext cx="0" cy="250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A2F0D3-EAE5-48BC-ADB2-2DCECCA8392D}"/>
              </a:ext>
            </a:extLst>
          </p:cNvPr>
          <p:cNvCxnSpPr/>
          <p:nvPr/>
        </p:nvCxnSpPr>
        <p:spPr>
          <a:xfrm>
            <a:off x="7042150" y="1189037"/>
            <a:ext cx="0" cy="250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2DDA5A-6926-4D0F-A977-A06F0A6AEDCA}"/>
              </a:ext>
            </a:extLst>
          </p:cNvPr>
          <p:cNvSpPr txBox="1"/>
          <p:nvPr/>
        </p:nvSpPr>
        <p:spPr>
          <a:xfrm>
            <a:off x="1804369" y="2070654"/>
            <a:ext cx="1611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2"/>
                </a:solidFill>
              </a:rPr>
              <a:t>1</a:t>
            </a:r>
          </a:p>
          <a:p>
            <a:pPr algn="ctr"/>
            <a:r>
              <a:rPr lang="de-DE" sz="1100" dirty="0">
                <a:solidFill>
                  <a:schemeClr val="tx2"/>
                </a:solidFill>
              </a:rPr>
              <a:t>Minimal Stenosis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No</a:t>
            </a:r>
            <a:r>
              <a:rPr lang="de-DE" sz="1100" dirty="0">
                <a:solidFill>
                  <a:schemeClr val="tx2"/>
                </a:solidFill>
              </a:rPr>
              <a:t> Action </a:t>
            </a:r>
            <a:r>
              <a:rPr lang="de-DE" sz="1100" dirty="0" err="1">
                <a:solidFill>
                  <a:schemeClr val="tx2"/>
                </a:solidFill>
              </a:rPr>
              <a:t>Required</a:t>
            </a:r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DB958-D539-42CE-8CA5-1BD5333389E8}"/>
              </a:ext>
            </a:extLst>
          </p:cNvPr>
          <p:cNvSpPr txBox="1"/>
          <p:nvPr/>
        </p:nvSpPr>
        <p:spPr>
          <a:xfrm>
            <a:off x="1822950" y="1254489"/>
            <a:ext cx="1571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2"/>
                </a:solidFill>
              </a:rPr>
              <a:t>0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No</a:t>
            </a:r>
            <a:r>
              <a:rPr lang="de-DE" sz="1100" dirty="0">
                <a:solidFill>
                  <a:schemeClr val="tx2"/>
                </a:solidFill>
              </a:rPr>
              <a:t> Stenosis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No</a:t>
            </a:r>
            <a:r>
              <a:rPr lang="de-DE" sz="1100" dirty="0">
                <a:solidFill>
                  <a:schemeClr val="tx2"/>
                </a:solidFill>
              </a:rPr>
              <a:t> CAD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No</a:t>
            </a:r>
            <a:r>
              <a:rPr lang="de-DE" sz="1100" dirty="0">
                <a:solidFill>
                  <a:schemeClr val="tx2"/>
                </a:solidFill>
              </a:rPr>
              <a:t> Action </a:t>
            </a:r>
            <a:r>
              <a:rPr lang="de-DE" sz="1100" dirty="0" err="1">
                <a:solidFill>
                  <a:schemeClr val="tx2"/>
                </a:solidFill>
              </a:rPr>
              <a:t>Required</a:t>
            </a:r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8AAA4F-F722-402E-93A7-9344CBEED6EC}"/>
              </a:ext>
            </a:extLst>
          </p:cNvPr>
          <p:cNvSpPr txBox="1"/>
          <p:nvPr/>
        </p:nvSpPr>
        <p:spPr>
          <a:xfrm>
            <a:off x="1804369" y="2872675"/>
            <a:ext cx="1611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2"/>
                </a:solidFill>
              </a:rPr>
              <a:t>2</a:t>
            </a:r>
          </a:p>
          <a:p>
            <a:pPr algn="ctr"/>
            <a:r>
              <a:rPr lang="de-DE" sz="1100" dirty="0">
                <a:solidFill>
                  <a:schemeClr val="tx2"/>
                </a:solidFill>
              </a:rPr>
              <a:t>Mild Stenosis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No</a:t>
            </a:r>
            <a:r>
              <a:rPr lang="de-DE" sz="1100" dirty="0">
                <a:solidFill>
                  <a:schemeClr val="tx2"/>
                </a:solidFill>
              </a:rPr>
              <a:t> Action </a:t>
            </a:r>
            <a:r>
              <a:rPr lang="de-DE" sz="1100" dirty="0" err="1">
                <a:solidFill>
                  <a:schemeClr val="tx2"/>
                </a:solidFill>
              </a:rPr>
              <a:t>Required</a:t>
            </a:r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359F47-2240-4F5A-945E-A92E9DA7E846}"/>
              </a:ext>
            </a:extLst>
          </p:cNvPr>
          <p:cNvSpPr txBox="1"/>
          <p:nvPr/>
        </p:nvSpPr>
        <p:spPr>
          <a:xfrm>
            <a:off x="5570617" y="2872676"/>
            <a:ext cx="1471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2"/>
                </a:solidFill>
              </a:rPr>
              <a:t>5</a:t>
            </a:r>
          </a:p>
          <a:p>
            <a:pPr algn="ctr"/>
            <a:r>
              <a:rPr lang="de-DE" sz="1100" dirty="0">
                <a:solidFill>
                  <a:schemeClr val="tx2"/>
                </a:solidFill>
              </a:rPr>
              <a:t>Total </a:t>
            </a:r>
            <a:r>
              <a:rPr lang="de-DE" sz="1100" dirty="0" err="1">
                <a:solidFill>
                  <a:schemeClr val="tx2"/>
                </a:solidFill>
              </a:rPr>
              <a:t>Occulusion</a:t>
            </a:r>
            <a:endParaRPr lang="de-DE" sz="1100" dirty="0">
              <a:solidFill>
                <a:schemeClr val="tx2"/>
              </a:solidFill>
            </a:endParaRPr>
          </a:p>
          <a:p>
            <a:pPr algn="ctr"/>
            <a:r>
              <a:rPr lang="de-DE" sz="1100" dirty="0">
                <a:solidFill>
                  <a:schemeClr val="tx2"/>
                </a:solidFill>
              </a:rPr>
              <a:t>ICA* / </a:t>
            </a:r>
            <a:r>
              <a:rPr lang="de-DE" sz="1100" dirty="0" err="1">
                <a:solidFill>
                  <a:schemeClr val="tx2"/>
                </a:solidFill>
              </a:rPr>
              <a:t>Viability</a:t>
            </a:r>
            <a:r>
              <a:rPr lang="de-DE" sz="1100" dirty="0">
                <a:solidFill>
                  <a:schemeClr val="tx2"/>
                </a:solidFill>
              </a:rPr>
              <a:t> Assessment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FCA82A-C237-43BE-A1EF-88F6CFC3B8ED}"/>
              </a:ext>
            </a:extLst>
          </p:cNvPr>
          <p:cNvSpPr txBox="1"/>
          <p:nvPr/>
        </p:nvSpPr>
        <p:spPr>
          <a:xfrm>
            <a:off x="5544834" y="2066809"/>
            <a:ext cx="1497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2"/>
                </a:solidFill>
              </a:rPr>
              <a:t>4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Severe</a:t>
            </a:r>
            <a:r>
              <a:rPr lang="de-DE" sz="1100" dirty="0">
                <a:solidFill>
                  <a:schemeClr val="tx2"/>
                </a:solidFill>
              </a:rPr>
              <a:t> Stenosis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Functional</a:t>
            </a:r>
            <a:r>
              <a:rPr lang="de-DE" sz="1100" dirty="0">
                <a:solidFill>
                  <a:schemeClr val="tx2"/>
                </a:solidFill>
              </a:rPr>
              <a:t> Assessment / ICA*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C55B2-DA22-4B36-A5A5-5C8EBE652A68}"/>
              </a:ext>
            </a:extLst>
          </p:cNvPr>
          <p:cNvSpPr txBox="1"/>
          <p:nvPr/>
        </p:nvSpPr>
        <p:spPr>
          <a:xfrm>
            <a:off x="5536139" y="1275338"/>
            <a:ext cx="1489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2"/>
                </a:solidFill>
              </a:rPr>
              <a:t>3</a:t>
            </a:r>
          </a:p>
          <a:p>
            <a:pPr algn="ctr"/>
            <a:r>
              <a:rPr lang="de-DE" sz="1100" dirty="0">
                <a:solidFill>
                  <a:schemeClr val="tx2"/>
                </a:solidFill>
              </a:rPr>
              <a:t>Moderate Stenosis</a:t>
            </a:r>
          </a:p>
          <a:p>
            <a:pPr algn="ctr"/>
            <a:r>
              <a:rPr lang="de-DE" sz="1100" dirty="0" err="1">
                <a:solidFill>
                  <a:schemeClr val="tx2"/>
                </a:solidFill>
              </a:rPr>
              <a:t>Consider</a:t>
            </a:r>
            <a:r>
              <a:rPr lang="de-DE" sz="1100" dirty="0">
                <a:solidFill>
                  <a:schemeClr val="tx2"/>
                </a:solidFill>
              </a:rPr>
              <a:t> </a:t>
            </a:r>
            <a:r>
              <a:rPr lang="de-DE" sz="1100" dirty="0" err="1">
                <a:solidFill>
                  <a:schemeClr val="tx2"/>
                </a:solidFill>
              </a:rPr>
              <a:t>Functional</a:t>
            </a:r>
            <a:r>
              <a:rPr lang="de-DE" sz="1100" dirty="0">
                <a:solidFill>
                  <a:schemeClr val="tx2"/>
                </a:solidFill>
              </a:rPr>
              <a:t> Assessment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1C619A-E703-4EFE-A00B-2CEE47CB68ED}"/>
              </a:ext>
            </a:extLst>
          </p:cNvPr>
          <p:cNvSpPr txBox="1"/>
          <p:nvPr/>
        </p:nvSpPr>
        <p:spPr>
          <a:xfrm>
            <a:off x="173488" y="4773460"/>
            <a:ext cx="14702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tx2"/>
                </a:solidFill>
              </a:rPr>
              <a:t>*Invasive </a:t>
            </a:r>
            <a:r>
              <a:rPr lang="de-DE" sz="700" dirty="0" err="1">
                <a:solidFill>
                  <a:schemeClr val="tx2"/>
                </a:solidFill>
              </a:rPr>
              <a:t>Coronary</a:t>
            </a:r>
            <a:r>
              <a:rPr lang="de-DE" sz="700" dirty="0">
                <a:solidFill>
                  <a:schemeClr val="tx2"/>
                </a:solidFill>
              </a:rPr>
              <a:t> </a:t>
            </a:r>
            <a:r>
              <a:rPr lang="de-DE" sz="700" dirty="0" err="1">
                <a:solidFill>
                  <a:schemeClr val="tx2"/>
                </a:solidFill>
              </a:rPr>
              <a:t>Angiography</a:t>
            </a:r>
            <a:endParaRPr lang="de-DE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018" y="527214"/>
            <a:ext cx="5765640" cy="291565"/>
          </a:xfrm>
        </p:spPr>
        <p:txBody>
          <a:bodyPr/>
          <a:lstStyle/>
          <a:p>
            <a:r>
              <a:rPr lang="de-DE" sz="2400" dirty="0"/>
              <a:t>Data and Methods</a:t>
            </a:r>
            <a:endParaRPr lang="en-US" sz="2400" dirty="0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9009A05-5E4C-44C3-A592-24E1BCA36F3E}"/>
              </a:ext>
            </a:extLst>
          </p:cNvPr>
          <p:cNvSpPr/>
          <p:nvPr/>
        </p:nvSpPr>
        <p:spPr>
          <a:xfrm>
            <a:off x="2097175" y="3615843"/>
            <a:ext cx="6482943" cy="1164037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Use a </a:t>
            </a:r>
            <a:r>
              <a:rPr lang="de-DE" sz="1400" b="1" dirty="0" err="1"/>
              <a:t>task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data</a:t>
            </a:r>
            <a:r>
              <a:rPr lang="de-DE" sz="1400" b="1" dirty="0"/>
              <a:t> </a:t>
            </a:r>
            <a:r>
              <a:rPr lang="de-DE" sz="1400" b="1" dirty="0" err="1"/>
              <a:t>representation</a:t>
            </a:r>
            <a:r>
              <a:rPr lang="de-DE" sz="1400" b="1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whole</a:t>
            </a:r>
            <a:r>
              <a:rPr lang="de-DE" sz="1400" dirty="0"/>
              <a:t> </a:t>
            </a:r>
            <a:r>
              <a:rPr lang="de-DE" sz="1400" dirty="0" err="1"/>
              <a:t>coronary</a:t>
            </a:r>
            <a:r>
              <a:rPr lang="de-DE" sz="1400" dirty="0"/>
              <a:t> </a:t>
            </a:r>
            <a:r>
              <a:rPr lang="de-DE" sz="1400" dirty="0" err="1"/>
              <a:t>artery</a:t>
            </a:r>
            <a:r>
              <a:rPr lang="de-DE" sz="1400" dirty="0"/>
              <a:t> </a:t>
            </a:r>
            <a:r>
              <a:rPr lang="de-DE" sz="1400" dirty="0" err="1"/>
              <a:t>tree</a:t>
            </a:r>
            <a:r>
              <a:rPr lang="de-DE" sz="1400" dirty="0"/>
              <a:t> and a hand-</a:t>
            </a:r>
            <a:r>
              <a:rPr lang="de-DE" sz="1400" dirty="0" err="1"/>
              <a:t>crafted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network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dirty="0" err="1"/>
              <a:t>directly</a:t>
            </a:r>
            <a:r>
              <a:rPr lang="de-DE" sz="1400" dirty="0"/>
              <a:t> </a:t>
            </a:r>
            <a:r>
              <a:rPr lang="de-DE" sz="1400" dirty="0" err="1"/>
              <a:t>predict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/>
              <a:t>CAD-RADS</a:t>
            </a:r>
            <a:r>
              <a:rPr lang="de-DE" sz="1400" dirty="0"/>
              <a:t> score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1C55AB86-5782-43CE-85F3-43D44599838C}"/>
              </a:ext>
            </a:extLst>
          </p:cNvPr>
          <p:cNvSpPr/>
          <p:nvPr/>
        </p:nvSpPr>
        <p:spPr>
          <a:xfrm>
            <a:off x="2097176" y="2264977"/>
            <a:ext cx="6482944" cy="1164036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b="1" dirty="0" err="1"/>
              <a:t>Classify</a:t>
            </a:r>
            <a:r>
              <a:rPr lang="de-DE" sz="1400" b="1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patient</a:t>
            </a:r>
            <a:r>
              <a:rPr lang="de-DE" sz="1400" dirty="0"/>
              <a:t>-level CAD-RADS score</a:t>
            </a:r>
            <a:endParaRPr lang="de-DE" sz="1400" b="1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7BDE4C5-8B21-4CDA-9826-AC39F78DD968}"/>
              </a:ext>
            </a:extLst>
          </p:cNvPr>
          <p:cNvSpPr/>
          <p:nvPr/>
        </p:nvSpPr>
        <p:spPr>
          <a:xfrm>
            <a:off x="2097176" y="995920"/>
            <a:ext cx="6482944" cy="1078762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Coronary</a:t>
            </a:r>
            <a:r>
              <a:rPr lang="de-DE" sz="1400" dirty="0"/>
              <a:t> CT </a:t>
            </a:r>
            <a:r>
              <a:rPr lang="de-DE" sz="1400" dirty="0" err="1"/>
              <a:t>angiography</a:t>
            </a:r>
            <a:r>
              <a:rPr lang="de-DE" sz="1400" dirty="0"/>
              <a:t> and </a:t>
            </a:r>
            <a:r>
              <a:rPr lang="de-DE" sz="1400" dirty="0" err="1"/>
              <a:t>calcium</a:t>
            </a:r>
            <a:r>
              <a:rPr lang="de-DE" sz="1400" dirty="0"/>
              <a:t> </a:t>
            </a:r>
            <a:r>
              <a:rPr lang="de-DE" sz="1400" dirty="0" err="1"/>
              <a:t>scoring</a:t>
            </a:r>
            <a:r>
              <a:rPr lang="de-DE" sz="1400" dirty="0"/>
              <a:t> Scans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b="1" dirty="0"/>
              <a:t>2,828</a:t>
            </a:r>
            <a:r>
              <a:rPr lang="de-DE" sz="1400" dirty="0"/>
              <a:t> </a:t>
            </a:r>
            <a:r>
              <a:rPr lang="de-DE" sz="1400" dirty="0" err="1"/>
              <a:t>patients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Binned</a:t>
            </a:r>
            <a:r>
              <a:rPr lang="de-DE" sz="1400" dirty="0"/>
              <a:t> </a:t>
            </a:r>
            <a:r>
              <a:rPr lang="de-DE" sz="1400" dirty="0" err="1"/>
              <a:t>stenosis</a:t>
            </a:r>
            <a:r>
              <a:rPr lang="de-DE" sz="1400" dirty="0"/>
              <a:t> grade </a:t>
            </a:r>
            <a:r>
              <a:rPr lang="de-DE" sz="1400" dirty="0" err="1"/>
              <a:t>labels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AHA </a:t>
            </a:r>
            <a:r>
              <a:rPr lang="de-DE" sz="1400" dirty="0" err="1"/>
              <a:t>segment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Patient-level </a:t>
            </a:r>
            <a:r>
              <a:rPr lang="de-DE" sz="1400" dirty="0" err="1"/>
              <a:t>Agatston</a:t>
            </a:r>
            <a:r>
              <a:rPr lang="de-DE" sz="1400" dirty="0"/>
              <a:t> and CAD-RADS </a:t>
            </a:r>
            <a:r>
              <a:rPr lang="de-DE" sz="1400" dirty="0" err="1"/>
              <a:t>scores</a:t>
            </a:r>
            <a:endParaRPr lang="de-DE" sz="14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E070DD8-52C8-415E-A0AD-44B69AF64B1D}"/>
              </a:ext>
            </a:extLst>
          </p:cNvPr>
          <p:cNvSpPr txBox="1"/>
          <p:nvPr/>
        </p:nvSpPr>
        <p:spPr>
          <a:xfrm>
            <a:off x="496611" y="1305040"/>
            <a:ext cx="914400" cy="4639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DE" sz="2000" b="1" dirty="0">
                <a:solidFill>
                  <a:schemeClr val="tx2"/>
                </a:solidFill>
              </a:rPr>
              <a:t>Data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A859E0F-85E3-4678-A55B-14E200477D8A}"/>
              </a:ext>
            </a:extLst>
          </p:cNvPr>
          <p:cNvSpPr txBox="1"/>
          <p:nvPr/>
        </p:nvSpPr>
        <p:spPr>
          <a:xfrm>
            <a:off x="496611" y="2615002"/>
            <a:ext cx="914400" cy="4639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DE" sz="2000" b="1" dirty="0">
                <a:solidFill>
                  <a:schemeClr val="tx2"/>
                </a:solidFill>
              </a:rPr>
              <a:t>Task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3190790-B53B-4FD3-8417-929AF999BE2E}"/>
              </a:ext>
            </a:extLst>
          </p:cNvPr>
          <p:cNvSpPr txBox="1"/>
          <p:nvPr/>
        </p:nvSpPr>
        <p:spPr>
          <a:xfrm>
            <a:off x="496611" y="3965868"/>
            <a:ext cx="914400" cy="4639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DE" sz="2000" b="1" dirty="0">
                <a:solidFill>
                  <a:schemeClr val="tx2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0282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018" y="527214"/>
            <a:ext cx="5765640" cy="291565"/>
          </a:xfrm>
        </p:spPr>
        <p:txBody>
          <a:bodyPr/>
          <a:lstStyle/>
          <a:p>
            <a:r>
              <a:rPr lang="de-DE" sz="2400" dirty="0"/>
              <a:t>Model </a:t>
            </a:r>
            <a:r>
              <a:rPr lang="de-DE" sz="2400" dirty="0" err="1"/>
              <a:t>Overview</a:t>
            </a:r>
            <a:endParaRPr lang="en-US" sz="2400" dirty="0"/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22809D2F-A584-435E-8062-13879AAB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14" y="3732798"/>
            <a:ext cx="1906708" cy="347033"/>
          </a:xfrm>
          <a:prstGeom prst="rect">
            <a:avLst/>
          </a:prstGeom>
        </p:spPr>
      </p:pic>
      <p:pic>
        <p:nvPicPr>
          <p:cNvPr id="10" name="Grafik 20">
            <a:extLst>
              <a:ext uri="{FF2B5EF4-FFF2-40B4-BE49-F238E27FC236}">
                <a16:creationId xmlns:a16="http://schemas.microsoft.com/office/drawing/2014/main" id="{66AC180B-F076-4E3B-815A-08808B0A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8" y="3732187"/>
            <a:ext cx="1183556" cy="346910"/>
          </a:xfrm>
          <a:prstGeom prst="rect">
            <a:avLst/>
          </a:prstGeom>
        </p:spPr>
      </p:pic>
      <p:pic>
        <p:nvPicPr>
          <p:cNvPr id="12" name="Grafik 21">
            <a:extLst>
              <a:ext uri="{FF2B5EF4-FFF2-40B4-BE49-F238E27FC236}">
                <a16:creationId xmlns:a16="http://schemas.microsoft.com/office/drawing/2014/main" id="{E0B589A9-ED72-404D-A498-B93147BB6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89" y="3732553"/>
            <a:ext cx="1183556" cy="347033"/>
          </a:xfrm>
          <a:prstGeom prst="rect">
            <a:avLst/>
          </a:prstGeom>
        </p:spPr>
      </p:pic>
      <p:pic>
        <p:nvPicPr>
          <p:cNvPr id="13" name="Grafik 22">
            <a:extLst>
              <a:ext uri="{FF2B5EF4-FFF2-40B4-BE49-F238E27FC236}">
                <a16:creationId xmlns:a16="http://schemas.microsoft.com/office/drawing/2014/main" id="{A0018ED7-11F5-46B3-B1F6-2D35FE17B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749730" y="3732553"/>
            <a:ext cx="1183556" cy="346911"/>
          </a:xfrm>
          <a:prstGeom prst="rect">
            <a:avLst/>
          </a:prstGeom>
        </p:spPr>
      </p:pic>
      <p:pic>
        <p:nvPicPr>
          <p:cNvPr id="14" name="Grafik 10">
            <a:extLst>
              <a:ext uri="{FF2B5EF4-FFF2-40B4-BE49-F238E27FC236}">
                <a16:creationId xmlns:a16="http://schemas.microsoft.com/office/drawing/2014/main" id="{5A8A89AB-2C47-4F70-9E82-ABCBB2519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75684" y="3143569"/>
            <a:ext cx="3028491" cy="346886"/>
          </a:xfrm>
          <a:prstGeom prst="rect">
            <a:avLst/>
          </a:prstGeom>
        </p:spPr>
      </p:pic>
      <p:pic>
        <p:nvPicPr>
          <p:cNvPr id="17" name="Grafik 11">
            <a:extLst>
              <a:ext uri="{FF2B5EF4-FFF2-40B4-BE49-F238E27FC236}">
                <a16:creationId xmlns:a16="http://schemas.microsoft.com/office/drawing/2014/main" id="{229B089D-664C-4E4F-9B43-54ECA3071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48" y="4253151"/>
            <a:ext cx="7802877" cy="373392"/>
          </a:xfrm>
          <a:prstGeom prst="rect">
            <a:avLst/>
          </a:prstGeom>
        </p:spPr>
      </p:pic>
      <p:sp>
        <p:nvSpPr>
          <p:cNvPr id="19" name="Rechteck: abgerundete Ecken 30">
            <a:extLst>
              <a:ext uri="{FF2B5EF4-FFF2-40B4-BE49-F238E27FC236}">
                <a16:creationId xmlns:a16="http://schemas.microsoft.com/office/drawing/2014/main" id="{97679F5F-405D-450D-A8C8-787473482DDB}"/>
              </a:ext>
            </a:extLst>
          </p:cNvPr>
          <p:cNvSpPr/>
          <p:nvPr/>
        </p:nvSpPr>
        <p:spPr>
          <a:xfrm>
            <a:off x="4612761" y="1310824"/>
            <a:ext cx="840890" cy="3469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2.5D CNN</a:t>
            </a:r>
            <a:endParaRPr lang="en-US" sz="800" b="1" dirty="0"/>
          </a:p>
        </p:txBody>
      </p:sp>
      <p:sp>
        <p:nvSpPr>
          <p:cNvPr id="20" name="Pfeil: nach rechts 31">
            <a:extLst>
              <a:ext uri="{FF2B5EF4-FFF2-40B4-BE49-F238E27FC236}">
                <a16:creationId xmlns:a16="http://schemas.microsoft.com/office/drawing/2014/main" id="{E02BFE03-59D1-4951-99C1-858F75230D16}"/>
              </a:ext>
            </a:extLst>
          </p:cNvPr>
          <p:cNvSpPr/>
          <p:nvPr/>
        </p:nvSpPr>
        <p:spPr>
          <a:xfrm>
            <a:off x="4438316" y="1415433"/>
            <a:ext cx="174446" cy="1307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Rechteck: abgerundete Ecken 32">
            <a:extLst>
              <a:ext uri="{FF2B5EF4-FFF2-40B4-BE49-F238E27FC236}">
                <a16:creationId xmlns:a16="http://schemas.microsoft.com/office/drawing/2014/main" id="{F777CD0D-92BF-4CC5-AF07-31C27E485789}"/>
              </a:ext>
            </a:extLst>
          </p:cNvPr>
          <p:cNvSpPr/>
          <p:nvPr/>
        </p:nvSpPr>
        <p:spPr>
          <a:xfrm>
            <a:off x="4612761" y="1774332"/>
            <a:ext cx="840890" cy="3469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2.5D CNN</a:t>
            </a:r>
            <a:endParaRPr lang="en-US" sz="800" b="1" dirty="0"/>
          </a:p>
        </p:txBody>
      </p:sp>
      <p:sp>
        <p:nvSpPr>
          <p:cNvPr id="22" name="Pfeil: nach rechts 33">
            <a:extLst>
              <a:ext uri="{FF2B5EF4-FFF2-40B4-BE49-F238E27FC236}">
                <a16:creationId xmlns:a16="http://schemas.microsoft.com/office/drawing/2014/main" id="{659F060D-28E7-42EF-853B-4467E1DDE58D}"/>
              </a:ext>
            </a:extLst>
          </p:cNvPr>
          <p:cNvSpPr/>
          <p:nvPr/>
        </p:nvSpPr>
        <p:spPr>
          <a:xfrm>
            <a:off x="4438316" y="1878941"/>
            <a:ext cx="174446" cy="1307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3" name="Rechteck: abgerundete Ecken 35">
            <a:extLst>
              <a:ext uri="{FF2B5EF4-FFF2-40B4-BE49-F238E27FC236}">
                <a16:creationId xmlns:a16="http://schemas.microsoft.com/office/drawing/2014/main" id="{5E761F3B-115F-4B49-80E6-06C52DE82ABC}"/>
              </a:ext>
            </a:extLst>
          </p:cNvPr>
          <p:cNvSpPr/>
          <p:nvPr/>
        </p:nvSpPr>
        <p:spPr>
          <a:xfrm>
            <a:off x="4612761" y="2233574"/>
            <a:ext cx="840890" cy="3469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2.5D CNN</a:t>
            </a:r>
            <a:endParaRPr lang="en-US" sz="800" b="1" dirty="0"/>
          </a:p>
        </p:txBody>
      </p:sp>
      <p:sp>
        <p:nvSpPr>
          <p:cNvPr id="24" name="Pfeil: nach rechts 36">
            <a:extLst>
              <a:ext uri="{FF2B5EF4-FFF2-40B4-BE49-F238E27FC236}">
                <a16:creationId xmlns:a16="http://schemas.microsoft.com/office/drawing/2014/main" id="{045A8E2D-13F1-4799-B85D-E5142182322E}"/>
              </a:ext>
            </a:extLst>
          </p:cNvPr>
          <p:cNvSpPr/>
          <p:nvPr/>
        </p:nvSpPr>
        <p:spPr>
          <a:xfrm>
            <a:off x="4438316" y="2338183"/>
            <a:ext cx="174446" cy="1307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" name="Rechteck: abgerundete Ecken 37">
            <a:extLst>
              <a:ext uri="{FF2B5EF4-FFF2-40B4-BE49-F238E27FC236}">
                <a16:creationId xmlns:a16="http://schemas.microsoft.com/office/drawing/2014/main" id="{A93869EC-E9DB-4862-8DAB-2EA29387BFE9}"/>
              </a:ext>
            </a:extLst>
          </p:cNvPr>
          <p:cNvSpPr/>
          <p:nvPr/>
        </p:nvSpPr>
        <p:spPr>
          <a:xfrm>
            <a:off x="5633283" y="1440541"/>
            <a:ext cx="840890" cy="3469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Stenosis</a:t>
            </a:r>
            <a:endParaRPr lang="en-US" sz="800" b="1" dirty="0"/>
          </a:p>
        </p:txBody>
      </p:sp>
      <p:sp>
        <p:nvSpPr>
          <p:cNvPr id="26" name="Pfeil: nach rechts 38">
            <a:extLst>
              <a:ext uri="{FF2B5EF4-FFF2-40B4-BE49-F238E27FC236}">
                <a16:creationId xmlns:a16="http://schemas.microsoft.com/office/drawing/2014/main" id="{E6B7A2E4-FD9C-4893-9399-29CE4376A5D8}"/>
              </a:ext>
            </a:extLst>
          </p:cNvPr>
          <p:cNvSpPr/>
          <p:nvPr/>
        </p:nvSpPr>
        <p:spPr>
          <a:xfrm>
            <a:off x="5458837" y="1540661"/>
            <a:ext cx="174446" cy="130766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Rechteck: abgerundete Ecken 39">
            <a:extLst>
              <a:ext uri="{FF2B5EF4-FFF2-40B4-BE49-F238E27FC236}">
                <a16:creationId xmlns:a16="http://schemas.microsoft.com/office/drawing/2014/main" id="{E5D82AFE-3269-43B7-B459-C25A27133AC0}"/>
              </a:ext>
            </a:extLst>
          </p:cNvPr>
          <p:cNvSpPr/>
          <p:nvPr/>
        </p:nvSpPr>
        <p:spPr>
          <a:xfrm>
            <a:off x="5633283" y="1904049"/>
            <a:ext cx="840890" cy="3469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Stenosis</a:t>
            </a:r>
            <a:endParaRPr lang="en-US" sz="800" b="1" dirty="0"/>
          </a:p>
        </p:txBody>
      </p:sp>
      <p:sp>
        <p:nvSpPr>
          <p:cNvPr id="28" name="Pfeil: nach rechts 40">
            <a:extLst>
              <a:ext uri="{FF2B5EF4-FFF2-40B4-BE49-F238E27FC236}">
                <a16:creationId xmlns:a16="http://schemas.microsoft.com/office/drawing/2014/main" id="{800EE34E-5403-4799-ABF8-D670A630BF7E}"/>
              </a:ext>
            </a:extLst>
          </p:cNvPr>
          <p:cNvSpPr/>
          <p:nvPr/>
        </p:nvSpPr>
        <p:spPr>
          <a:xfrm>
            <a:off x="5458837" y="2004169"/>
            <a:ext cx="174446" cy="130766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9" name="Rechteck: abgerundete Ecken 41">
            <a:extLst>
              <a:ext uri="{FF2B5EF4-FFF2-40B4-BE49-F238E27FC236}">
                <a16:creationId xmlns:a16="http://schemas.microsoft.com/office/drawing/2014/main" id="{B6BA8E87-EA1D-464A-A60A-6897B502E1CA}"/>
              </a:ext>
            </a:extLst>
          </p:cNvPr>
          <p:cNvSpPr/>
          <p:nvPr/>
        </p:nvSpPr>
        <p:spPr>
          <a:xfrm>
            <a:off x="5633283" y="2363291"/>
            <a:ext cx="840890" cy="3469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Stenosis</a:t>
            </a:r>
            <a:endParaRPr lang="en-US" sz="800" b="1" dirty="0"/>
          </a:p>
        </p:txBody>
      </p:sp>
      <p:sp>
        <p:nvSpPr>
          <p:cNvPr id="30" name="Pfeil: nach rechts 42">
            <a:extLst>
              <a:ext uri="{FF2B5EF4-FFF2-40B4-BE49-F238E27FC236}">
                <a16:creationId xmlns:a16="http://schemas.microsoft.com/office/drawing/2014/main" id="{9819E7F4-8578-46C5-BC31-8E686FA1773B}"/>
              </a:ext>
            </a:extLst>
          </p:cNvPr>
          <p:cNvSpPr/>
          <p:nvPr/>
        </p:nvSpPr>
        <p:spPr>
          <a:xfrm>
            <a:off x="5458837" y="2463411"/>
            <a:ext cx="174446" cy="130766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hteck: abgerundete Ecken 43">
            <a:extLst>
              <a:ext uri="{FF2B5EF4-FFF2-40B4-BE49-F238E27FC236}">
                <a16:creationId xmlns:a16="http://schemas.microsoft.com/office/drawing/2014/main" id="{CEF63BE9-8784-4E74-9F19-EF4E210857C3}"/>
              </a:ext>
            </a:extLst>
          </p:cNvPr>
          <p:cNvSpPr/>
          <p:nvPr/>
        </p:nvSpPr>
        <p:spPr>
          <a:xfrm>
            <a:off x="6606314" y="1227091"/>
            <a:ext cx="840890" cy="126966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Global Max Pooling</a:t>
            </a:r>
            <a:endParaRPr lang="en-US" sz="800" b="1" dirty="0"/>
          </a:p>
        </p:txBody>
      </p:sp>
      <p:sp>
        <p:nvSpPr>
          <p:cNvPr id="32" name="Rechteck: abgerundete Ecken 44">
            <a:extLst>
              <a:ext uri="{FF2B5EF4-FFF2-40B4-BE49-F238E27FC236}">
                <a16:creationId xmlns:a16="http://schemas.microsoft.com/office/drawing/2014/main" id="{55796C5C-D9E6-44EA-A6C1-8880F518FF54}"/>
              </a:ext>
            </a:extLst>
          </p:cNvPr>
          <p:cNvSpPr/>
          <p:nvPr/>
        </p:nvSpPr>
        <p:spPr>
          <a:xfrm>
            <a:off x="7616851" y="1485494"/>
            <a:ext cx="840890" cy="34691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/>
              <a:t>CAD-RADS</a:t>
            </a:r>
            <a:endParaRPr lang="en-US" sz="800" b="1" dirty="0"/>
          </a:p>
        </p:txBody>
      </p:sp>
      <p:sp>
        <p:nvSpPr>
          <p:cNvPr id="33" name="Pfeil: nach rechts 45">
            <a:extLst>
              <a:ext uri="{FF2B5EF4-FFF2-40B4-BE49-F238E27FC236}">
                <a16:creationId xmlns:a16="http://schemas.microsoft.com/office/drawing/2014/main" id="{83307399-0154-49EA-A802-76FC36D63815}"/>
              </a:ext>
            </a:extLst>
          </p:cNvPr>
          <p:cNvSpPr/>
          <p:nvPr/>
        </p:nvSpPr>
        <p:spPr>
          <a:xfrm>
            <a:off x="7437220" y="1593567"/>
            <a:ext cx="174446" cy="130766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Pfeil: nach rechts 46">
            <a:extLst>
              <a:ext uri="{FF2B5EF4-FFF2-40B4-BE49-F238E27FC236}">
                <a16:creationId xmlns:a16="http://schemas.microsoft.com/office/drawing/2014/main" id="{B839F87C-9CFF-40D2-922C-5CE7E877BA3C}"/>
              </a:ext>
            </a:extLst>
          </p:cNvPr>
          <p:cNvSpPr/>
          <p:nvPr/>
        </p:nvSpPr>
        <p:spPr>
          <a:xfrm>
            <a:off x="5458837" y="2247145"/>
            <a:ext cx="1142680" cy="11602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5" name="Pfeil: nach rechts 47">
            <a:extLst>
              <a:ext uri="{FF2B5EF4-FFF2-40B4-BE49-F238E27FC236}">
                <a16:creationId xmlns:a16="http://schemas.microsoft.com/office/drawing/2014/main" id="{7549FBB6-AE2A-42D9-A4C6-0BBFBF2DC54B}"/>
              </a:ext>
            </a:extLst>
          </p:cNvPr>
          <p:cNvSpPr/>
          <p:nvPr/>
        </p:nvSpPr>
        <p:spPr>
          <a:xfrm>
            <a:off x="5453651" y="1787452"/>
            <a:ext cx="1142680" cy="11602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Pfeil: nach rechts 48">
            <a:extLst>
              <a:ext uri="{FF2B5EF4-FFF2-40B4-BE49-F238E27FC236}">
                <a16:creationId xmlns:a16="http://schemas.microsoft.com/office/drawing/2014/main" id="{10C003CC-9453-457A-A65F-844828AC0B8D}"/>
              </a:ext>
            </a:extLst>
          </p:cNvPr>
          <p:cNvSpPr/>
          <p:nvPr/>
        </p:nvSpPr>
        <p:spPr>
          <a:xfrm>
            <a:off x="5453651" y="1319124"/>
            <a:ext cx="1142680" cy="11602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7" name="Rechteck: abgerundete Ecken 49">
            <a:extLst>
              <a:ext uri="{FF2B5EF4-FFF2-40B4-BE49-F238E27FC236}">
                <a16:creationId xmlns:a16="http://schemas.microsoft.com/office/drawing/2014/main" id="{0F271E8E-01C7-41F0-BDEF-99876606864A}"/>
              </a:ext>
            </a:extLst>
          </p:cNvPr>
          <p:cNvSpPr/>
          <p:nvPr/>
        </p:nvSpPr>
        <p:spPr>
          <a:xfrm>
            <a:off x="1370694" y="3141297"/>
            <a:ext cx="2730400" cy="1634421"/>
          </a:xfrm>
          <a:prstGeom prst="roundRect">
            <a:avLst/>
          </a:prstGeom>
          <a:solidFill>
            <a:srgbClr val="009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200" b="1" dirty="0" err="1"/>
              <a:t>Have</a:t>
            </a:r>
            <a:r>
              <a:rPr lang="de-DE" sz="1200" b="1" dirty="0"/>
              <a:t> a </a:t>
            </a:r>
            <a:r>
              <a:rPr lang="de-DE" sz="1200" b="1" dirty="0" err="1"/>
              <a:t>representation</a:t>
            </a:r>
            <a:r>
              <a:rPr lang="de-DE" sz="1200" b="1" dirty="0"/>
              <a:t> </a:t>
            </a:r>
            <a:r>
              <a:rPr lang="de-DE" sz="1200" b="1" dirty="0" err="1"/>
              <a:t>of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whole</a:t>
            </a:r>
            <a:r>
              <a:rPr lang="de-DE" sz="1200" b="1" dirty="0"/>
              <a:t> </a:t>
            </a:r>
            <a:r>
              <a:rPr lang="de-DE" sz="1200" b="1" dirty="0" err="1"/>
              <a:t>coronary</a:t>
            </a:r>
            <a:r>
              <a:rPr lang="de-DE" sz="1200" b="1" dirty="0"/>
              <a:t> </a:t>
            </a:r>
            <a:r>
              <a:rPr lang="de-DE" sz="1200" b="1" dirty="0" err="1"/>
              <a:t>tree</a:t>
            </a:r>
            <a:r>
              <a:rPr lang="de-DE" sz="1200" b="1" dirty="0"/>
              <a:t> </a:t>
            </a:r>
            <a:r>
              <a:rPr lang="de-DE" sz="1200" b="1" dirty="0" err="1"/>
              <a:t>as</a:t>
            </a:r>
            <a:r>
              <a:rPr lang="de-DE" sz="1200" b="1" dirty="0"/>
              <a:t> an </a:t>
            </a:r>
            <a:r>
              <a:rPr lang="de-DE" sz="1200" b="1" dirty="0" err="1"/>
              <a:t>input</a:t>
            </a:r>
            <a:endParaRPr lang="de-DE" sz="12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200" b="1" dirty="0" err="1"/>
              <a:t>Condition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CAD-RADS score </a:t>
            </a:r>
            <a:r>
              <a:rPr lang="de-DE" sz="1200" b="1" dirty="0" err="1"/>
              <a:t>prediction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two</a:t>
            </a:r>
            <a:r>
              <a:rPr lang="de-DE" sz="1200" b="1" dirty="0"/>
              <a:t> </a:t>
            </a:r>
            <a:r>
              <a:rPr lang="de-DE" sz="1200" b="1" dirty="0" err="1"/>
              <a:t>auxilliary</a:t>
            </a:r>
            <a:r>
              <a:rPr lang="de-DE" sz="1200" b="1" dirty="0"/>
              <a:t> </a:t>
            </a:r>
            <a:r>
              <a:rPr lang="de-DE" sz="1200" b="1" dirty="0" err="1"/>
              <a:t>tasks</a:t>
            </a:r>
            <a:endParaRPr lang="de-DE" sz="12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200" b="1" dirty="0"/>
              <a:t>Independent </a:t>
            </a:r>
            <a:r>
              <a:rPr lang="de-DE" sz="1200" b="1" dirty="0" err="1"/>
              <a:t>from</a:t>
            </a:r>
            <a:r>
              <a:rPr lang="de-DE" sz="1200" b="1" dirty="0"/>
              <a:t> a </a:t>
            </a:r>
            <a:r>
              <a:rPr lang="de-DE" sz="1200" b="1" dirty="0" err="1"/>
              <a:t>lumen</a:t>
            </a:r>
            <a:r>
              <a:rPr lang="de-DE" sz="1200" b="1" dirty="0"/>
              <a:t> </a:t>
            </a:r>
            <a:r>
              <a:rPr lang="de-DE" sz="1200" b="1" dirty="0" err="1"/>
              <a:t>segmentation</a:t>
            </a:r>
            <a:endParaRPr lang="en-US" sz="1200" b="1" dirty="0"/>
          </a:p>
        </p:txBody>
      </p:sp>
      <p:sp>
        <p:nvSpPr>
          <p:cNvPr id="38" name="Rechteck: abgerundete Ecken 50">
            <a:extLst>
              <a:ext uri="{FF2B5EF4-FFF2-40B4-BE49-F238E27FC236}">
                <a16:creationId xmlns:a16="http://schemas.microsoft.com/office/drawing/2014/main" id="{17E0396A-62F4-49ED-816D-660781735320}"/>
              </a:ext>
            </a:extLst>
          </p:cNvPr>
          <p:cNvSpPr/>
          <p:nvPr/>
        </p:nvSpPr>
        <p:spPr>
          <a:xfrm>
            <a:off x="5042907" y="3099563"/>
            <a:ext cx="2730399" cy="1676155"/>
          </a:xfrm>
          <a:prstGeom prst="roundRect">
            <a:avLst/>
          </a:prstGeom>
          <a:solidFill>
            <a:srgbClr val="7A1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200" b="1" dirty="0"/>
              <a:t>Black box</a:t>
            </a:r>
          </a:p>
        </p:txBody>
      </p:sp>
      <p:sp>
        <p:nvSpPr>
          <p:cNvPr id="39" name="Rechteck: abgerundete Ecken 44">
            <a:extLst>
              <a:ext uri="{FF2B5EF4-FFF2-40B4-BE49-F238E27FC236}">
                <a16:creationId xmlns:a16="http://schemas.microsoft.com/office/drawing/2014/main" id="{D8FD853F-2570-4499-8CCF-BE9A3912BFEA}"/>
              </a:ext>
            </a:extLst>
          </p:cNvPr>
          <p:cNvSpPr/>
          <p:nvPr/>
        </p:nvSpPr>
        <p:spPr>
          <a:xfrm>
            <a:off x="7616851" y="1954170"/>
            <a:ext cx="840890" cy="34691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 err="1"/>
              <a:t>Calcification</a:t>
            </a:r>
            <a:endParaRPr lang="en-US" sz="800" b="1" dirty="0"/>
          </a:p>
        </p:txBody>
      </p:sp>
      <p:sp>
        <p:nvSpPr>
          <p:cNvPr id="40" name="Pfeil: nach rechts 45">
            <a:extLst>
              <a:ext uri="{FF2B5EF4-FFF2-40B4-BE49-F238E27FC236}">
                <a16:creationId xmlns:a16="http://schemas.microsoft.com/office/drawing/2014/main" id="{13E9399A-B428-44FE-8DFF-69A7368342CC}"/>
              </a:ext>
            </a:extLst>
          </p:cNvPr>
          <p:cNvSpPr/>
          <p:nvPr/>
        </p:nvSpPr>
        <p:spPr>
          <a:xfrm>
            <a:off x="7437220" y="2062243"/>
            <a:ext cx="174446" cy="130766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2" name="Grafik 9">
            <a:extLst>
              <a:ext uri="{FF2B5EF4-FFF2-40B4-BE49-F238E27FC236}">
                <a16:creationId xmlns:a16="http://schemas.microsoft.com/office/drawing/2014/main" id="{0B8749B5-EF87-40F0-A181-0CA2D0B09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749730" y="3732186"/>
            <a:ext cx="3084883" cy="34691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CEE5B22-9754-41FA-9859-AB2FA118B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195" y="1160416"/>
            <a:ext cx="1497318" cy="16344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79D20D5-7275-4FD7-9115-6DE10C594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207" y="879978"/>
            <a:ext cx="2613786" cy="222724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1C0D208-F92C-46C8-BE20-A3732DA23E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194" y="1157101"/>
            <a:ext cx="1497318" cy="16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25313 -0.4651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-232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2327 -0.377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188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7.40741E-7 L -0.08143 -0.2895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0" y="-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018" y="527214"/>
            <a:ext cx="5765640" cy="291565"/>
          </a:xfrm>
        </p:spPr>
        <p:txBody>
          <a:bodyPr/>
          <a:lstStyle/>
          <a:p>
            <a:r>
              <a:rPr lang="de-DE" sz="2400" dirty="0" err="1"/>
              <a:t>Results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B961C-857C-4B7A-BDAA-C9460F15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1354987"/>
            <a:ext cx="7321550" cy="2433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4A572-8ECD-47A4-81E3-CD5A211A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5" y="1354987"/>
            <a:ext cx="7321553" cy="243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1BEBB-9BC5-4A85-A58A-27FFD595E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2" y="1354987"/>
            <a:ext cx="7321555" cy="2433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6CD07B-B63F-4182-874A-7669A7CDA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25" y="1354988"/>
            <a:ext cx="7321550" cy="2433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B1C1B6-4DC2-4606-855F-DC374DB2E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22" y="1354986"/>
            <a:ext cx="7321549" cy="24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018" y="527214"/>
            <a:ext cx="5765640" cy="291565"/>
          </a:xfrm>
        </p:spPr>
        <p:txBody>
          <a:bodyPr/>
          <a:lstStyle/>
          <a:p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cont</a:t>
            </a:r>
            <a:r>
              <a:rPr lang="de-DE" sz="2400" dirty="0"/>
              <a:t>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05B22-63A7-4D29-B441-DA634BD7A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59" y="1433513"/>
            <a:ext cx="5316538" cy="263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BB062-C78D-48A7-96E1-619CBB26B98A}"/>
              </a:ext>
            </a:extLst>
          </p:cNvPr>
          <p:cNvSpPr txBox="1"/>
          <p:nvPr/>
        </p:nvSpPr>
        <p:spPr>
          <a:xfrm>
            <a:off x="2637010" y="424695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Segment-</a:t>
            </a:r>
            <a:r>
              <a:rPr lang="de-DE" dirty="0" err="1">
                <a:solidFill>
                  <a:schemeClr val="tx2"/>
                </a:solidFill>
              </a:rPr>
              <a:t>wise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54989-937C-48CA-9BF5-60C5A4527DD5}"/>
              </a:ext>
            </a:extLst>
          </p:cNvPr>
          <p:cNvSpPr txBox="1"/>
          <p:nvPr/>
        </p:nvSpPr>
        <p:spPr>
          <a:xfrm>
            <a:off x="5799310" y="424695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tx2"/>
                </a:solidFill>
              </a:rPr>
              <a:t>Direct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6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018" y="527214"/>
            <a:ext cx="5765640" cy="291565"/>
          </a:xfrm>
        </p:spPr>
        <p:txBody>
          <a:bodyPr/>
          <a:lstStyle/>
          <a:p>
            <a:r>
              <a:rPr lang="de-DE" sz="2400" dirty="0"/>
              <a:t>Summary</a:t>
            </a:r>
            <a:endParaRPr lang="en-US" sz="2400" dirty="0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9009A05-5E4C-44C3-A592-24E1BCA36F3E}"/>
              </a:ext>
            </a:extLst>
          </p:cNvPr>
          <p:cNvSpPr/>
          <p:nvPr/>
        </p:nvSpPr>
        <p:spPr>
          <a:xfrm>
            <a:off x="1411010" y="3603143"/>
            <a:ext cx="6482943" cy="1164037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Future </a:t>
            </a:r>
            <a:r>
              <a:rPr lang="de-DE" sz="1400" dirty="0" err="1"/>
              <a:t>work</a:t>
            </a:r>
            <a:r>
              <a:rPr lang="de-DE" sz="1400" dirty="0"/>
              <a:t> will </a:t>
            </a:r>
            <a:r>
              <a:rPr lang="de-DE" sz="1400" dirty="0" err="1"/>
              <a:t>address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test</a:t>
            </a:r>
            <a:r>
              <a:rPr lang="de-DE" sz="1400" b="1" dirty="0"/>
              <a:t> time </a:t>
            </a:r>
            <a:r>
              <a:rPr lang="de-DE" sz="1400" b="1" dirty="0" err="1"/>
              <a:t>augmentations</a:t>
            </a:r>
            <a:r>
              <a:rPr lang="de-DE" sz="1400" b="1" dirty="0"/>
              <a:t> </a:t>
            </a:r>
            <a:r>
              <a:rPr lang="de-DE" sz="1400" dirty="0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localization</a:t>
            </a:r>
            <a:r>
              <a:rPr lang="de-DE" sz="1400" b="1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culprit</a:t>
            </a:r>
            <a:r>
              <a:rPr lang="de-DE" sz="1400" dirty="0"/>
              <a:t> </a:t>
            </a:r>
            <a:r>
              <a:rPr lang="de-DE" sz="1400" dirty="0" err="1"/>
              <a:t>segments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saliency</a:t>
            </a:r>
            <a:endParaRPr lang="de-DE" sz="1400" dirty="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1C55AB86-5782-43CE-85F3-43D44599838C}"/>
              </a:ext>
            </a:extLst>
          </p:cNvPr>
          <p:cNvSpPr/>
          <p:nvPr/>
        </p:nvSpPr>
        <p:spPr>
          <a:xfrm>
            <a:off x="1411011" y="2252277"/>
            <a:ext cx="6482944" cy="1164036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Very </a:t>
            </a:r>
            <a:r>
              <a:rPr lang="de-DE" sz="1400" dirty="0" err="1"/>
              <a:t>good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considerably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approaches</a:t>
            </a:r>
            <a:r>
              <a:rPr lang="de-DE" sz="1400" dirty="0"/>
              <a:t>.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7BDE4C5-8B21-4CDA-9826-AC39F78DD968}"/>
              </a:ext>
            </a:extLst>
          </p:cNvPr>
          <p:cNvSpPr/>
          <p:nvPr/>
        </p:nvSpPr>
        <p:spPr>
          <a:xfrm>
            <a:off x="1411011" y="983220"/>
            <a:ext cx="6482944" cy="1078762"/>
          </a:xfrm>
          <a:prstGeom prst="roundRect">
            <a:avLst/>
          </a:prstGeom>
          <a:solidFill>
            <a:srgbClr val="FFFF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b="1" dirty="0"/>
              <a:t>First </a:t>
            </a:r>
            <a:r>
              <a:rPr lang="de-DE" sz="1400" b="1" dirty="0" err="1"/>
              <a:t>approach</a:t>
            </a:r>
            <a:r>
              <a:rPr lang="de-DE" sz="1400" b="1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predict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CAD-RADS score </a:t>
            </a:r>
            <a:r>
              <a:rPr lang="de-DE" sz="1400" dirty="0" err="1"/>
              <a:t>with</a:t>
            </a:r>
            <a:r>
              <a:rPr lang="de-DE" sz="1400" dirty="0"/>
              <a:t> all </a:t>
            </a:r>
            <a:r>
              <a:rPr lang="de-DE" sz="1400" b="1" dirty="0" err="1"/>
              <a:t>six</a:t>
            </a:r>
            <a:r>
              <a:rPr lang="de-DE" sz="1400" b="1" dirty="0"/>
              <a:t> </a:t>
            </a:r>
            <a:r>
              <a:rPr lang="de-DE" sz="1400" b="1" dirty="0" err="1"/>
              <a:t>classes</a:t>
            </a:r>
            <a:r>
              <a:rPr lang="de-DE" sz="1400" b="1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a </a:t>
            </a:r>
            <a:r>
              <a:rPr lang="de-DE" sz="1400" dirty="0" err="1"/>
              <a:t>hierarchical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representation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coronary</a:t>
            </a:r>
            <a:r>
              <a:rPr lang="de-DE" sz="1400" dirty="0"/>
              <a:t> </a:t>
            </a:r>
            <a:r>
              <a:rPr lang="de-DE" sz="1400" dirty="0" err="1"/>
              <a:t>arteries</a:t>
            </a:r>
            <a:r>
              <a:rPr lang="de-DE" sz="1400" dirty="0"/>
              <a:t>, a </a:t>
            </a:r>
            <a:r>
              <a:rPr lang="de-DE" sz="1400" dirty="0" err="1"/>
              <a:t>handcrafted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</a:t>
            </a:r>
            <a:r>
              <a:rPr lang="de-DE" sz="1400" dirty="0" err="1"/>
              <a:t>architecture</a:t>
            </a:r>
            <a:r>
              <a:rPr lang="de-DE" sz="1400" dirty="0"/>
              <a:t> and </a:t>
            </a:r>
            <a:r>
              <a:rPr lang="de-DE" sz="1400" dirty="0" err="1"/>
              <a:t>auxilliary</a:t>
            </a:r>
            <a:r>
              <a:rPr lang="de-DE" sz="1400" dirty="0"/>
              <a:t> </a:t>
            </a:r>
            <a:r>
              <a:rPr lang="de-DE" sz="1400" dirty="0" err="1"/>
              <a:t>tasks</a:t>
            </a:r>
            <a:r>
              <a:rPr lang="de-DE" sz="1400" dirty="0"/>
              <a:t>.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9483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>
            <a:extLst>
              <a:ext uri="{FF2B5EF4-FFF2-40B4-BE49-F238E27FC236}">
                <a16:creationId xmlns:a16="http://schemas.microsoft.com/office/drawing/2014/main" id="{CD1F76CB-76B9-4376-944A-83845168E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8184" y="520267"/>
            <a:ext cx="8865816" cy="6577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Automatic</a:t>
            </a:r>
            <a:r>
              <a:rPr lang="en-US" sz="1800" b="0" dirty="0"/>
              <a:t> </a:t>
            </a:r>
            <a:r>
              <a:rPr lang="en-US" sz="2400" dirty="0"/>
              <a:t>CAD-RADS Scoring using Deep Learning</a:t>
            </a:r>
          </a:p>
          <a:p>
            <a:pPr lvl="0"/>
            <a:r>
              <a:rPr lang="en-US" sz="1000" b="0" dirty="0">
                <a:solidFill>
                  <a:srgbClr val="4F81BD"/>
                </a:solidFill>
              </a:rPr>
              <a:t>F. Denzinger, M. Wels, K. Breininger, M. A. </a:t>
            </a:r>
            <a:r>
              <a:rPr lang="en-US" sz="1000" b="0" dirty="0" err="1">
                <a:solidFill>
                  <a:srgbClr val="4F81BD"/>
                </a:solidFill>
              </a:rPr>
              <a:t>Gülsün</a:t>
            </a:r>
            <a:r>
              <a:rPr lang="en-US" sz="1000" b="0" dirty="0">
                <a:solidFill>
                  <a:srgbClr val="4F81BD"/>
                </a:solidFill>
              </a:rPr>
              <a:t>, M. </a:t>
            </a:r>
            <a:r>
              <a:rPr lang="en-US" sz="1000" b="0" dirty="0" err="1">
                <a:solidFill>
                  <a:srgbClr val="4F81BD"/>
                </a:solidFill>
              </a:rPr>
              <a:t>Schöbinger</a:t>
            </a:r>
            <a:r>
              <a:rPr lang="en-US" sz="1000" b="0" dirty="0">
                <a:solidFill>
                  <a:srgbClr val="4F81BD"/>
                </a:solidFill>
              </a:rPr>
              <a:t>, F. André, S. </a:t>
            </a:r>
            <a:r>
              <a:rPr lang="en-US" sz="1000" b="0" dirty="0" err="1">
                <a:solidFill>
                  <a:srgbClr val="4F81BD"/>
                </a:solidFill>
              </a:rPr>
              <a:t>Buß</a:t>
            </a:r>
            <a:r>
              <a:rPr lang="en-US" sz="1000" b="0" dirty="0">
                <a:solidFill>
                  <a:srgbClr val="4F81BD"/>
                </a:solidFill>
              </a:rPr>
              <a:t>, J. </a:t>
            </a:r>
            <a:r>
              <a:rPr lang="en-US" sz="1000" b="0" dirty="0" err="1">
                <a:solidFill>
                  <a:srgbClr val="4F81BD"/>
                </a:solidFill>
              </a:rPr>
              <a:t>Görich</a:t>
            </a:r>
            <a:r>
              <a:rPr lang="en-US" sz="1000" b="0" dirty="0">
                <a:solidFill>
                  <a:srgbClr val="4F81BD"/>
                </a:solidFill>
              </a:rPr>
              <a:t>, M. </a:t>
            </a:r>
            <a:r>
              <a:rPr lang="en-US" sz="1000" b="0" dirty="0" err="1">
                <a:solidFill>
                  <a:srgbClr val="4F81BD"/>
                </a:solidFill>
              </a:rPr>
              <a:t>Sühling</a:t>
            </a:r>
            <a:r>
              <a:rPr lang="en-US" sz="1000" b="0" dirty="0">
                <a:solidFill>
                  <a:srgbClr val="4F81BD"/>
                </a:solidFill>
              </a:rPr>
              <a:t>, and A. Maier</a:t>
            </a: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CF88CB-8E18-4050-B99D-444544AF9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738" y="2441637"/>
            <a:ext cx="960205" cy="1048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E218F84-1E82-4D33-A0C2-EE2750579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9824" y="2459285"/>
            <a:ext cx="960205" cy="1048129"/>
          </a:xfrm>
          <a:prstGeom prst="rect">
            <a:avLst/>
          </a:prstGeom>
        </p:spPr>
      </p:pic>
      <p:sp>
        <p:nvSpPr>
          <p:cNvPr id="45" name="Pfeil: nach rechts 36">
            <a:extLst>
              <a:ext uri="{FF2B5EF4-FFF2-40B4-BE49-F238E27FC236}">
                <a16:creationId xmlns:a16="http://schemas.microsoft.com/office/drawing/2014/main" id="{8BEA5EA4-5296-475D-8F65-542FE153003D}"/>
              </a:ext>
            </a:extLst>
          </p:cNvPr>
          <p:cNvSpPr/>
          <p:nvPr/>
        </p:nvSpPr>
        <p:spPr>
          <a:xfrm>
            <a:off x="4475163" y="2849152"/>
            <a:ext cx="174446" cy="1307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623D21D-B2ED-4B93-B132-0F175D204E08}"/>
              </a:ext>
            </a:extLst>
          </p:cNvPr>
          <p:cNvSpPr/>
          <p:nvPr/>
        </p:nvSpPr>
        <p:spPr>
          <a:xfrm>
            <a:off x="901510" y="4223315"/>
            <a:ext cx="1361465" cy="535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Direct</a:t>
            </a:r>
            <a:r>
              <a:rPr lang="de-DE" sz="1100" dirty="0"/>
              <a:t> CAD-RADS Scoring </a:t>
            </a:r>
            <a:r>
              <a:rPr lang="de-DE" sz="1100" dirty="0" err="1"/>
              <a:t>from</a:t>
            </a:r>
            <a:r>
              <a:rPr lang="de-DE" sz="1100" dirty="0"/>
              <a:t> CCTA Scans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EEB9811-CBFD-4F25-8A52-3CCF5FF36831}"/>
              </a:ext>
            </a:extLst>
          </p:cNvPr>
          <p:cNvSpPr/>
          <p:nvPr/>
        </p:nvSpPr>
        <p:spPr>
          <a:xfrm>
            <a:off x="2893971" y="4226057"/>
            <a:ext cx="1361465" cy="535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Task </a:t>
            </a:r>
            <a:r>
              <a:rPr lang="de-DE" sz="1100" dirty="0" err="1"/>
              <a:t>Specific</a:t>
            </a:r>
            <a:r>
              <a:rPr lang="de-DE" sz="1100" dirty="0"/>
              <a:t> </a:t>
            </a:r>
            <a:r>
              <a:rPr lang="de-DE" sz="1100" dirty="0" err="1"/>
              <a:t>Hierarchical</a:t>
            </a:r>
            <a:r>
              <a:rPr lang="de-DE" sz="1100" dirty="0"/>
              <a:t> Data </a:t>
            </a:r>
            <a:r>
              <a:rPr lang="de-DE" sz="1100" dirty="0" err="1"/>
              <a:t>Representation</a:t>
            </a:r>
            <a:endParaRPr lang="de-DE" sz="11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955065-8CE9-4F21-AEB2-89CCD8F14045}"/>
              </a:ext>
            </a:extLst>
          </p:cNvPr>
          <p:cNvSpPr/>
          <p:nvPr/>
        </p:nvSpPr>
        <p:spPr>
          <a:xfrm>
            <a:off x="4886432" y="4223315"/>
            <a:ext cx="1361465" cy="535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First Approach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Predict</a:t>
            </a:r>
            <a:r>
              <a:rPr lang="de-DE" sz="1100" dirty="0"/>
              <a:t> All Six Grades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DB3047F-09EE-41D4-AA16-D83F32ED568D}"/>
              </a:ext>
            </a:extLst>
          </p:cNvPr>
          <p:cNvSpPr/>
          <p:nvPr/>
        </p:nvSpPr>
        <p:spPr>
          <a:xfrm>
            <a:off x="6878893" y="4223315"/>
            <a:ext cx="1361465" cy="535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Data Collection </a:t>
            </a:r>
            <a:r>
              <a:rPr lang="de-DE" sz="1100" dirty="0" err="1"/>
              <a:t>of</a:t>
            </a:r>
            <a:r>
              <a:rPr lang="de-DE" sz="1100" dirty="0"/>
              <a:t> 2867 </a:t>
            </a:r>
            <a:r>
              <a:rPr lang="de-DE" sz="1100" dirty="0" err="1"/>
              <a:t>Patients</a:t>
            </a:r>
            <a:endParaRPr lang="de-DE" sz="11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7832CD-FC04-46D6-BC15-D165D886F2F5}"/>
              </a:ext>
            </a:extLst>
          </p:cNvPr>
          <p:cNvGrpSpPr/>
          <p:nvPr/>
        </p:nvGrpSpPr>
        <p:grpSpPr>
          <a:xfrm>
            <a:off x="4945984" y="2182661"/>
            <a:ext cx="3866305" cy="1518235"/>
            <a:chOff x="3254342" y="2143738"/>
            <a:chExt cx="5279776" cy="1854586"/>
          </a:xfrm>
        </p:grpSpPr>
        <p:pic>
          <p:nvPicPr>
            <p:cNvPr id="14" name="Grafik 20">
              <a:extLst>
                <a:ext uri="{FF2B5EF4-FFF2-40B4-BE49-F238E27FC236}">
                  <a16:creationId xmlns:a16="http://schemas.microsoft.com/office/drawing/2014/main" id="{558FF9FE-C22F-4782-8FF4-169EE11A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154" y="2192208"/>
              <a:ext cx="1183556" cy="3469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Grafik 21">
              <a:extLst>
                <a:ext uri="{FF2B5EF4-FFF2-40B4-BE49-F238E27FC236}">
                  <a16:creationId xmlns:a16="http://schemas.microsoft.com/office/drawing/2014/main" id="{DE45F154-A7CD-47A2-9D87-88EDAE10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8544" y="3535266"/>
              <a:ext cx="1183556" cy="3470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" name="Grafik 10">
              <a:extLst>
                <a:ext uri="{FF2B5EF4-FFF2-40B4-BE49-F238E27FC236}">
                  <a16:creationId xmlns:a16="http://schemas.microsoft.com/office/drawing/2014/main" id="{9A911574-0F8A-42F4-9468-23192276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321794" y="2659243"/>
              <a:ext cx="1183556" cy="345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7" name="Rechteck: abgerundete Ecken 30">
              <a:extLst>
                <a:ext uri="{FF2B5EF4-FFF2-40B4-BE49-F238E27FC236}">
                  <a16:creationId xmlns:a16="http://schemas.microsoft.com/office/drawing/2014/main" id="{B1C7E002-AC9C-42F7-B8CA-73B56E816DF6}"/>
                </a:ext>
              </a:extLst>
            </p:cNvPr>
            <p:cNvSpPr/>
            <p:nvPr/>
          </p:nvSpPr>
          <p:spPr>
            <a:xfrm>
              <a:off x="4689138" y="2227471"/>
              <a:ext cx="840890" cy="346911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2.5D CNN</a:t>
              </a:r>
              <a:endParaRPr lang="en-US" sz="500" b="1" dirty="0"/>
            </a:p>
          </p:txBody>
        </p:sp>
        <p:sp>
          <p:nvSpPr>
            <p:cNvPr id="18" name="Pfeil: nach rechts 31">
              <a:extLst>
                <a:ext uri="{FF2B5EF4-FFF2-40B4-BE49-F238E27FC236}">
                  <a16:creationId xmlns:a16="http://schemas.microsoft.com/office/drawing/2014/main" id="{B149E2BB-615C-4153-89FC-B8589040EEA0}"/>
                </a:ext>
              </a:extLst>
            </p:cNvPr>
            <p:cNvSpPr/>
            <p:nvPr/>
          </p:nvSpPr>
          <p:spPr>
            <a:xfrm>
              <a:off x="4514693" y="2332080"/>
              <a:ext cx="174446" cy="13076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" name="Rechteck: abgerundete Ecken 32">
              <a:extLst>
                <a:ext uri="{FF2B5EF4-FFF2-40B4-BE49-F238E27FC236}">
                  <a16:creationId xmlns:a16="http://schemas.microsoft.com/office/drawing/2014/main" id="{29F5EF2B-DE88-4E2D-A5E9-7FBF541CB4BA}"/>
                </a:ext>
              </a:extLst>
            </p:cNvPr>
            <p:cNvSpPr/>
            <p:nvPr/>
          </p:nvSpPr>
          <p:spPr>
            <a:xfrm>
              <a:off x="4689138" y="2690979"/>
              <a:ext cx="840890" cy="346911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2.5D CNN</a:t>
              </a:r>
              <a:endParaRPr lang="en-US" sz="500" b="1" dirty="0"/>
            </a:p>
          </p:txBody>
        </p:sp>
        <p:sp>
          <p:nvSpPr>
            <p:cNvPr id="20" name="Pfeil: nach rechts 33">
              <a:extLst>
                <a:ext uri="{FF2B5EF4-FFF2-40B4-BE49-F238E27FC236}">
                  <a16:creationId xmlns:a16="http://schemas.microsoft.com/office/drawing/2014/main" id="{F1636D2C-8E40-4351-BBEC-B42D13964389}"/>
                </a:ext>
              </a:extLst>
            </p:cNvPr>
            <p:cNvSpPr/>
            <p:nvPr/>
          </p:nvSpPr>
          <p:spPr>
            <a:xfrm>
              <a:off x="4514693" y="2795588"/>
              <a:ext cx="174446" cy="13076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2" name="Rechteck: abgerundete Ecken 35">
              <a:extLst>
                <a:ext uri="{FF2B5EF4-FFF2-40B4-BE49-F238E27FC236}">
                  <a16:creationId xmlns:a16="http://schemas.microsoft.com/office/drawing/2014/main" id="{AB0DAE56-87D0-4FC5-94B9-324617DDC064}"/>
                </a:ext>
              </a:extLst>
            </p:cNvPr>
            <p:cNvSpPr/>
            <p:nvPr/>
          </p:nvSpPr>
          <p:spPr>
            <a:xfrm>
              <a:off x="4689138" y="3521696"/>
              <a:ext cx="840890" cy="346911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2.5D CNN</a:t>
              </a:r>
              <a:endParaRPr lang="en-US" sz="500" b="1" dirty="0"/>
            </a:p>
          </p:txBody>
        </p:sp>
        <p:sp>
          <p:nvSpPr>
            <p:cNvPr id="23" name="Pfeil: nach rechts 36">
              <a:extLst>
                <a:ext uri="{FF2B5EF4-FFF2-40B4-BE49-F238E27FC236}">
                  <a16:creationId xmlns:a16="http://schemas.microsoft.com/office/drawing/2014/main" id="{A18411FC-AB2E-4665-87CB-C2B1D86BE50A}"/>
                </a:ext>
              </a:extLst>
            </p:cNvPr>
            <p:cNvSpPr/>
            <p:nvPr/>
          </p:nvSpPr>
          <p:spPr>
            <a:xfrm>
              <a:off x="4514693" y="3626305"/>
              <a:ext cx="174446" cy="13076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" name="Rechteck: abgerundete Ecken 37">
              <a:extLst>
                <a:ext uri="{FF2B5EF4-FFF2-40B4-BE49-F238E27FC236}">
                  <a16:creationId xmlns:a16="http://schemas.microsoft.com/office/drawing/2014/main" id="{8C4F221E-356A-4879-85D4-830A60CD06FC}"/>
                </a:ext>
              </a:extLst>
            </p:cNvPr>
            <p:cNvSpPr/>
            <p:nvPr/>
          </p:nvSpPr>
          <p:spPr>
            <a:xfrm>
              <a:off x="5709660" y="2357188"/>
              <a:ext cx="840890" cy="34691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Stenosis</a:t>
              </a:r>
              <a:endParaRPr lang="en-US" sz="500" b="1" dirty="0"/>
            </a:p>
          </p:txBody>
        </p:sp>
        <p:sp>
          <p:nvSpPr>
            <p:cNvPr id="25" name="Pfeil: nach rechts 38">
              <a:extLst>
                <a:ext uri="{FF2B5EF4-FFF2-40B4-BE49-F238E27FC236}">
                  <a16:creationId xmlns:a16="http://schemas.microsoft.com/office/drawing/2014/main" id="{47F54C1E-A22E-43DA-BE51-3A4EA783913C}"/>
                </a:ext>
              </a:extLst>
            </p:cNvPr>
            <p:cNvSpPr/>
            <p:nvPr/>
          </p:nvSpPr>
          <p:spPr>
            <a:xfrm>
              <a:off x="5535214" y="2457308"/>
              <a:ext cx="174446" cy="1307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26" name="Rechteck: abgerundete Ecken 39">
              <a:extLst>
                <a:ext uri="{FF2B5EF4-FFF2-40B4-BE49-F238E27FC236}">
                  <a16:creationId xmlns:a16="http://schemas.microsoft.com/office/drawing/2014/main" id="{0ED915EF-7BC0-44CF-BE3B-24CAD43FA024}"/>
                </a:ext>
              </a:extLst>
            </p:cNvPr>
            <p:cNvSpPr/>
            <p:nvPr/>
          </p:nvSpPr>
          <p:spPr>
            <a:xfrm>
              <a:off x="5709660" y="2820696"/>
              <a:ext cx="840890" cy="34691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Stenosis</a:t>
              </a:r>
              <a:endParaRPr lang="en-US" sz="500" b="1" dirty="0"/>
            </a:p>
          </p:txBody>
        </p:sp>
        <p:sp>
          <p:nvSpPr>
            <p:cNvPr id="27" name="Pfeil: nach rechts 40">
              <a:extLst>
                <a:ext uri="{FF2B5EF4-FFF2-40B4-BE49-F238E27FC236}">
                  <a16:creationId xmlns:a16="http://schemas.microsoft.com/office/drawing/2014/main" id="{A7F3484B-1B66-4B04-8093-D56E20E6ECBD}"/>
                </a:ext>
              </a:extLst>
            </p:cNvPr>
            <p:cNvSpPr/>
            <p:nvPr/>
          </p:nvSpPr>
          <p:spPr>
            <a:xfrm>
              <a:off x="5535214" y="2920816"/>
              <a:ext cx="174446" cy="1307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29" name="Rechteck: abgerundete Ecken 41">
              <a:extLst>
                <a:ext uri="{FF2B5EF4-FFF2-40B4-BE49-F238E27FC236}">
                  <a16:creationId xmlns:a16="http://schemas.microsoft.com/office/drawing/2014/main" id="{E3047695-F994-4C11-97AD-2327445C3D3D}"/>
                </a:ext>
              </a:extLst>
            </p:cNvPr>
            <p:cNvSpPr/>
            <p:nvPr/>
          </p:nvSpPr>
          <p:spPr>
            <a:xfrm>
              <a:off x="5709660" y="3651413"/>
              <a:ext cx="840890" cy="34691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Stenosis</a:t>
              </a:r>
              <a:endParaRPr lang="en-US" sz="500" b="1" dirty="0"/>
            </a:p>
          </p:txBody>
        </p:sp>
        <p:sp>
          <p:nvSpPr>
            <p:cNvPr id="31" name="Pfeil: nach rechts 42">
              <a:extLst>
                <a:ext uri="{FF2B5EF4-FFF2-40B4-BE49-F238E27FC236}">
                  <a16:creationId xmlns:a16="http://schemas.microsoft.com/office/drawing/2014/main" id="{6C560351-AD1D-45D4-B442-9C7CF2F93239}"/>
                </a:ext>
              </a:extLst>
            </p:cNvPr>
            <p:cNvSpPr/>
            <p:nvPr/>
          </p:nvSpPr>
          <p:spPr>
            <a:xfrm>
              <a:off x="5535214" y="3751533"/>
              <a:ext cx="174446" cy="1307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36" name="Rechteck: abgerundete Ecken 43">
              <a:extLst>
                <a:ext uri="{FF2B5EF4-FFF2-40B4-BE49-F238E27FC236}">
                  <a16:creationId xmlns:a16="http://schemas.microsoft.com/office/drawing/2014/main" id="{DBC1AAB6-5D9A-4B19-808C-E3E509687FAC}"/>
                </a:ext>
              </a:extLst>
            </p:cNvPr>
            <p:cNvSpPr/>
            <p:nvPr/>
          </p:nvSpPr>
          <p:spPr>
            <a:xfrm>
              <a:off x="6682691" y="2143738"/>
              <a:ext cx="840890" cy="16616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Global Max Pooling</a:t>
              </a:r>
              <a:endParaRPr lang="en-US" sz="500" b="1" dirty="0"/>
            </a:p>
          </p:txBody>
        </p:sp>
        <p:sp>
          <p:nvSpPr>
            <p:cNvPr id="37" name="Rechteck: abgerundete Ecken 44">
              <a:extLst>
                <a:ext uri="{FF2B5EF4-FFF2-40B4-BE49-F238E27FC236}">
                  <a16:creationId xmlns:a16="http://schemas.microsoft.com/office/drawing/2014/main" id="{FD3B8BC5-965E-4189-83AC-8533281FAC5A}"/>
                </a:ext>
              </a:extLst>
            </p:cNvPr>
            <p:cNvSpPr/>
            <p:nvPr/>
          </p:nvSpPr>
          <p:spPr>
            <a:xfrm>
              <a:off x="7693228" y="2402141"/>
              <a:ext cx="840890" cy="34691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/>
                <a:t>CAD-RADS</a:t>
              </a:r>
              <a:endParaRPr lang="en-US" sz="500" b="1" dirty="0"/>
            </a:p>
          </p:txBody>
        </p:sp>
        <p:sp>
          <p:nvSpPr>
            <p:cNvPr id="38" name="Pfeil: nach rechts 45">
              <a:extLst>
                <a:ext uri="{FF2B5EF4-FFF2-40B4-BE49-F238E27FC236}">
                  <a16:creationId xmlns:a16="http://schemas.microsoft.com/office/drawing/2014/main" id="{B9CB3AA3-FAB5-475B-945C-0CE736C953E5}"/>
                </a:ext>
              </a:extLst>
            </p:cNvPr>
            <p:cNvSpPr/>
            <p:nvPr/>
          </p:nvSpPr>
          <p:spPr>
            <a:xfrm>
              <a:off x="7513597" y="2510214"/>
              <a:ext cx="174446" cy="1307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39" name="Pfeil: nach rechts 46">
              <a:extLst>
                <a:ext uri="{FF2B5EF4-FFF2-40B4-BE49-F238E27FC236}">
                  <a16:creationId xmlns:a16="http://schemas.microsoft.com/office/drawing/2014/main" id="{A9D19BDC-95C4-4897-B716-AB43F3C7FC66}"/>
                </a:ext>
              </a:extLst>
            </p:cNvPr>
            <p:cNvSpPr/>
            <p:nvPr/>
          </p:nvSpPr>
          <p:spPr>
            <a:xfrm>
              <a:off x="5535214" y="3535267"/>
              <a:ext cx="1142680" cy="116024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0" name="Pfeil: nach rechts 47">
              <a:extLst>
                <a:ext uri="{FF2B5EF4-FFF2-40B4-BE49-F238E27FC236}">
                  <a16:creationId xmlns:a16="http://schemas.microsoft.com/office/drawing/2014/main" id="{EDE0D007-A4A3-4002-85FB-8A06C145BD11}"/>
                </a:ext>
              </a:extLst>
            </p:cNvPr>
            <p:cNvSpPr/>
            <p:nvPr/>
          </p:nvSpPr>
          <p:spPr>
            <a:xfrm>
              <a:off x="5530028" y="2704099"/>
              <a:ext cx="1142680" cy="116024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1" name="Pfeil: nach rechts 48">
              <a:extLst>
                <a:ext uri="{FF2B5EF4-FFF2-40B4-BE49-F238E27FC236}">
                  <a16:creationId xmlns:a16="http://schemas.microsoft.com/office/drawing/2014/main" id="{FD470399-FF0E-4FB4-A13E-EFE237C1B6C1}"/>
                </a:ext>
              </a:extLst>
            </p:cNvPr>
            <p:cNvSpPr/>
            <p:nvPr/>
          </p:nvSpPr>
          <p:spPr>
            <a:xfrm>
              <a:off x="5530028" y="2235771"/>
              <a:ext cx="1142680" cy="116024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2" name="Rechteck: abgerundete Ecken 44">
              <a:extLst>
                <a:ext uri="{FF2B5EF4-FFF2-40B4-BE49-F238E27FC236}">
                  <a16:creationId xmlns:a16="http://schemas.microsoft.com/office/drawing/2014/main" id="{B183126F-7348-4CCC-8E8D-87737DF2129F}"/>
                </a:ext>
              </a:extLst>
            </p:cNvPr>
            <p:cNvSpPr/>
            <p:nvPr/>
          </p:nvSpPr>
          <p:spPr>
            <a:xfrm>
              <a:off x="7693228" y="2870817"/>
              <a:ext cx="840890" cy="34691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b="1" dirty="0" err="1">
                  <a:solidFill>
                    <a:schemeClr val="bg1"/>
                  </a:solidFill>
                </a:rPr>
                <a:t>Calcification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Pfeil: nach rechts 45">
              <a:extLst>
                <a:ext uri="{FF2B5EF4-FFF2-40B4-BE49-F238E27FC236}">
                  <a16:creationId xmlns:a16="http://schemas.microsoft.com/office/drawing/2014/main" id="{67BE3240-CA4A-4512-9C2D-339B817D6753}"/>
                </a:ext>
              </a:extLst>
            </p:cNvPr>
            <p:cNvSpPr/>
            <p:nvPr/>
          </p:nvSpPr>
          <p:spPr>
            <a:xfrm>
              <a:off x="7513597" y="2978890"/>
              <a:ext cx="174446" cy="1307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pic>
          <p:nvPicPr>
            <p:cNvPr id="50" name="Grafik 10">
              <a:extLst>
                <a:ext uri="{FF2B5EF4-FFF2-40B4-BE49-F238E27FC236}">
                  <a16:creationId xmlns:a16="http://schemas.microsoft.com/office/drawing/2014/main" id="{CE01B43B-D46A-452A-997F-A7B39786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55806" y="2760391"/>
              <a:ext cx="1183556" cy="345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2" name="Grafik 21">
              <a:extLst>
                <a:ext uri="{FF2B5EF4-FFF2-40B4-BE49-F238E27FC236}">
                  <a16:creationId xmlns:a16="http://schemas.microsoft.com/office/drawing/2014/main" id="{BE0B2CBD-61E8-4974-8393-AF3CCBB5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5067" y="3601973"/>
              <a:ext cx="1183556" cy="34703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softEdge rad="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D2A440-2F48-40C6-BFAC-5E804CD6C7DC}"/>
                </a:ext>
              </a:extLst>
            </p:cNvPr>
            <p:cNvSpPr txBox="1"/>
            <p:nvPr/>
          </p:nvSpPr>
          <p:spPr>
            <a:xfrm rot="5400000">
              <a:off x="3780732" y="3122048"/>
              <a:ext cx="413558" cy="378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67CE7F-D0B7-4FFA-BA99-389519348EE6}"/>
                </a:ext>
              </a:extLst>
            </p:cNvPr>
            <p:cNvSpPr txBox="1"/>
            <p:nvPr/>
          </p:nvSpPr>
          <p:spPr>
            <a:xfrm rot="5400000">
              <a:off x="4991009" y="3138382"/>
              <a:ext cx="413558" cy="378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accent4"/>
                  </a:solidFill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8917543-23D9-41A1-B9B5-BE9D899EE0F1}"/>
                </a:ext>
              </a:extLst>
            </p:cNvPr>
            <p:cNvSpPr txBox="1"/>
            <p:nvPr/>
          </p:nvSpPr>
          <p:spPr>
            <a:xfrm rot="5400000">
              <a:off x="5999699" y="3138382"/>
              <a:ext cx="413558" cy="378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tx2"/>
                  </a:solidFill>
                </a:rPr>
                <a:t>…</a:t>
              </a:r>
            </a:p>
          </p:txBody>
        </p:sp>
        <p:pic>
          <p:nvPicPr>
            <p:cNvPr id="55" name="Grafik 20">
              <a:extLst>
                <a:ext uri="{FF2B5EF4-FFF2-40B4-BE49-F238E27FC236}">
                  <a16:creationId xmlns:a16="http://schemas.microsoft.com/office/drawing/2014/main" id="{D1533959-5A69-46F7-8BD1-0ADDB6F7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4342" y="2268132"/>
              <a:ext cx="1183556" cy="3469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1" name="Headline">
            <a:extLst>
              <a:ext uri="{FF2B5EF4-FFF2-40B4-BE49-F238E27FC236}">
                <a16:creationId xmlns:a16="http://schemas.microsoft.com/office/drawing/2014/main" id="{0541E2D4-0696-4F42-8066-0F75C0876FFA}"/>
              </a:ext>
            </a:extLst>
          </p:cNvPr>
          <p:cNvSpPr txBox="1">
            <a:spLocks/>
          </p:cNvSpPr>
          <p:nvPr/>
        </p:nvSpPr>
        <p:spPr>
          <a:xfrm>
            <a:off x="129478" y="3893116"/>
            <a:ext cx="8865816" cy="3746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dirty="0"/>
              <a:t>Main Contributions</a:t>
            </a:r>
          </a:p>
        </p:txBody>
      </p:sp>
      <p:sp>
        <p:nvSpPr>
          <p:cNvPr id="57" name="Pfeil: nach rechts 36">
            <a:extLst>
              <a:ext uri="{FF2B5EF4-FFF2-40B4-BE49-F238E27FC236}">
                <a16:creationId xmlns:a16="http://schemas.microsoft.com/office/drawing/2014/main" id="{9FBECBA2-96CA-4462-B622-113F424F1F1C}"/>
              </a:ext>
            </a:extLst>
          </p:cNvPr>
          <p:cNvSpPr/>
          <p:nvPr/>
        </p:nvSpPr>
        <p:spPr>
          <a:xfrm>
            <a:off x="3088817" y="2854420"/>
            <a:ext cx="174446" cy="1307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8D837C-CC37-4DC2-8369-7CDD29438EE9}"/>
              </a:ext>
            </a:extLst>
          </p:cNvPr>
          <p:cNvCxnSpPr>
            <a:cxnSpLocks/>
          </p:cNvCxnSpPr>
          <p:nvPr/>
        </p:nvCxnSpPr>
        <p:spPr>
          <a:xfrm>
            <a:off x="815785" y="3827328"/>
            <a:ext cx="76011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Headline">
            <a:extLst>
              <a:ext uri="{FF2B5EF4-FFF2-40B4-BE49-F238E27FC236}">
                <a16:creationId xmlns:a16="http://schemas.microsoft.com/office/drawing/2014/main" id="{D5836A05-9712-4943-A87F-F5CBBC599FA8}"/>
              </a:ext>
            </a:extLst>
          </p:cNvPr>
          <p:cNvSpPr txBox="1">
            <a:spLocks/>
          </p:cNvSpPr>
          <p:nvPr/>
        </p:nvSpPr>
        <p:spPr>
          <a:xfrm>
            <a:off x="139092" y="1896402"/>
            <a:ext cx="8865816" cy="3889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dirty="0"/>
              <a:t>Approach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84CDA9-5F30-402B-9FF7-283218AD50C6}"/>
              </a:ext>
            </a:extLst>
          </p:cNvPr>
          <p:cNvCxnSpPr>
            <a:cxnSpLocks/>
          </p:cNvCxnSpPr>
          <p:nvPr/>
        </p:nvCxnSpPr>
        <p:spPr>
          <a:xfrm>
            <a:off x="768255" y="1877366"/>
            <a:ext cx="76011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D157B98-71D1-4AFD-B0C1-F9560A218B6D}"/>
              </a:ext>
            </a:extLst>
          </p:cNvPr>
          <p:cNvSpPr/>
          <p:nvPr/>
        </p:nvSpPr>
        <p:spPr>
          <a:xfrm>
            <a:off x="1250855" y="1341112"/>
            <a:ext cx="6737350" cy="36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/>
              <a:t>C</a:t>
            </a:r>
            <a:r>
              <a:rPr lang="de-DE" sz="1100" dirty="0" err="1"/>
              <a:t>oronary</a:t>
            </a:r>
            <a:r>
              <a:rPr lang="de-DE" sz="1100" dirty="0"/>
              <a:t> </a:t>
            </a:r>
            <a:r>
              <a:rPr lang="de-DE" sz="1100" b="1" dirty="0" err="1"/>
              <a:t>A</a:t>
            </a:r>
            <a:r>
              <a:rPr lang="de-DE" sz="1100" dirty="0" err="1"/>
              <a:t>rtery</a:t>
            </a:r>
            <a:r>
              <a:rPr lang="de-DE" sz="1100" dirty="0"/>
              <a:t> </a:t>
            </a:r>
            <a:r>
              <a:rPr lang="de-DE" sz="1100" b="1" dirty="0"/>
              <a:t>D</a:t>
            </a:r>
            <a:r>
              <a:rPr lang="de-DE" sz="1100" dirty="0"/>
              <a:t>isease-</a:t>
            </a:r>
            <a:r>
              <a:rPr lang="de-DE" sz="1100" b="1" dirty="0"/>
              <a:t>R</a:t>
            </a:r>
            <a:r>
              <a:rPr lang="de-DE" sz="1100" dirty="0"/>
              <a:t>eporting </a:t>
            </a:r>
            <a:r>
              <a:rPr lang="de-DE" sz="1100" b="1" dirty="0"/>
              <a:t>a</a:t>
            </a:r>
            <a:r>
              <a:rPr lang="de-DE" sz="1100" dirty="0"/>
              <a:t>nd </a:t>
            </a:r>
            <a:r>
              <a:rPr lang="de-DE" sz="1100" b="1" dirty="0"/>
              <a:t>D</a:t>
            </a:r>
            <a:r>
              <a:rPr lang="de-DE" sz="1100" dirty="0"/>
              <a:t>ata </a:t>
            </a:r>
            <a:r>
              <a:rPr lang="de-DE" sz="1100" b="1" dirty="0"/>
              <a:t>S</a:t>
            </a:r>
            <a:r>
              <a:rPr lang="de-DE" sz="1100" dirty="0"/>
              <a:t>ystem – </a:t>
            </a:r>
            <a:r>
              <a:rPr lang="de-DE" sz="1100" dirty="0" err="1"/>
              <a:t>Standardized</a:t>
            </a:r>
            <a:r>
              <a:rPr lang="de-DE" sz="1100" dirty="0"/>
              <a:t> System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Assessment </a:t>
            </a:r>
            <a:r>
              <a:rPr lang="de-DE" sz="1100" dirty="0" err="1"/>
              <a:t>of</a:t>
            </a:r>
            <a:r>
              <a:rPr lang="de-DE" sz="1100" dirty="0"/>
              <a:t> CAD</a:t>
            </a:r>
          </a:p>
        </p:txBody>
      </p:sp>
      <p:sp>
        <p:nvSpPr>
          <p:cNvPr id="61" name="Pfeil: nach rechts 36">
            <a:extLst>
              <a:ext uri="{FF2B5EF4-FFF2-40B4-BE49-F238E27FC236}">
                <a16:creationId xmlns:a16="http://schemas.microsoft.com/office/drawing/2014/main" id="{5B3D6B3D-1914-4F9F-B5E7-EFF9AD64BA45}"/>
              </a:ext>
            </a:extLst>
          </p:cNvPr>
          <p:cNvSpPr/>
          <p:nvPr/>
        </p:nvSpPr>
        <p:spPr>
          <a:xfrm>
            <a:off x="1637302" y="2849152"/>
            <a:ext cx="174446" cy="1307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48CBA-11E4-4990-A72A-BB6B981B09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155" y="2361477"/>
            <a:ext cx="1386437" cy="11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1821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panose="020B0604020202020204" pitchFamily="34" charset="0"/>
          <a:buChar char="•"/>
          <a:defRPr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1551</Words>
  <Application>Microsoft Office PowerPoint</Application>
  <PresentationFormat>On-screen Show (16:9)</PresentationFormat>
  <Paragraphs>138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Titelfolienmaster</vt:lpstr>
      <vt:lpstr>Inhaltsseite</vt:lpstr>
      <vt:lpstr>Automatic CAD-RADS Scoring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keywords>C_Unrestricted</cp:keywords>
  <cp:lastModifiedBy>Denzinger, Felix (SHS DI CT R&amp;D CTC IA)</cp:lastModifiedBy>
  <cp:revision>378</cp:revision>
  <dcterms:created xsi:type="dcterms:W3CDTF">2014-02-08T08:57:37Z</dcterms:created>
  <dcterms:modified xsi:type="dcterms:W3CDTF">2020-09-15T14:55:43Z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Frei verwendbar</vt:lpwstr>
  </property>
  <property fmtid="{D5CDD505-2E9C-101B-9397-08002B2CF9AE}" pid="4" name="sodocoClasLangId">
    <vt:i4>0</vt:i4>
  </property>
  <property fmtid="{D5CDD505-2E9C-101B-9397-08002B2CF9AE}" pid="5" name="sodocoClasId">
    <vt:i4>0</vt:i4>
  </property>
  <property fmtid="{D5CDD505-2E9C-101B-9397-08002B2CF9AE}" pid="6" name="Document_Confidentiality">
    <vt:lpwstr>Unrestricted</vt:lpwstr>
  </property>
</Properties>
</file>